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8" r:id="rId4"/>
    <p:sldId id="260" r:id="rId5"/>
    <p:sldId id="259" r:id="rId6"/>
    <p:sldId id="262" r:id="rId7"/>
    <p:sldId id="263" r:id="rId8"/>
    <p:sldId id="264" r:id="rId9"/>
    <p:sldId id="265" r:id="rId10"/>
    <p:sldId id="269" r:id="rId11"/>
    <p:sldId id="266"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96" r:id="rId32"/>
    <p:sldId id="288" r:id="rId33"/>
    <p:sldId id="289" r:id="rId34"/>
    <p:sldId id="290" r:id="rId35"/>
    <p:sldId id="291" r:id="rId36"/>
    <p:sldId id="295"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5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A7218-62E5-2474-125D-93DB2F368B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8F605E9-608E-EA44-EF3A-2FF6A40C3A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3566B8-7266-0706-1380-14F6A2572AAB}"/>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5" name="Footer Placeholder 4">
            <a:extLst>
              <a:ext uri="{FF2B5EF4-FFF2-40B4-BE49-F238E27FC236}">
                <a16:creationId xmlns:a16="http://schemas.microsoft.com/office/drawing/2014/main" id="{CAC7D41A-B559-5A48-3EBD-F2E31039B7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043E84-D5D2-41A0-ECDA-86563F7A4212}"/>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255777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634E3-14A9-5F8B-5CC6-86D7F01BE4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64F9CD-AEF6-96F0-1D53-1B480496F6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0FEF3C-E498-4053-B6AE-62B2DB5CFACB}"/>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5" name="Footer Placeholder 4">
            <a:extLst>
              <a:ext uri="{FF2B5EF4-FFF2-40B4-BE49-F238E27FC236}">
                <a16:creationId xmlns:a16="http://schemas.microsoft.com/office/drawing/2014/main" id="{4D1C83CC-8688-F296-B4E8-D44F298FB8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70A790-85A4-A866-DB78-FEDEA8B0833E}"/>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80452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2C9AC4-057F-9B17-BAA3-0BF3D1A6BC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7119A0-0B43-52E7-F104-2F98182A87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FFCE77-DD7F-50E1-40B6-2D48C4980F4A}"/>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5" name="Footer Placeholder 4">
            <a:extLst>
              <a:ext uri="{FF2B5EF4-FFF2-40B4-BE49-F238E27FC236}">
                <a16:creationId xmlns:a16="http://schemas.microsoft.com/office/drawing/2014/main" id="{C266E795-953B-0774-E020-2B62BB618C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135612-8493-912C-ABA9-97F3E5508263}"/>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398848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710C-7520-FC42-914E-C6B45C9456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3C551B-51AC-14C9-1222-D7458043F0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68EB2D-BAE2-8F43-1A0A-C45387D10A63}"/>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5" name="Footer Placeholder 4">
            <a:extLst>
              <a:ext uri="{FF2B5EF4-FFF2-40B4-BE49-F238E27FC236}">
                <a16:creationId xmlns:a16="http://schemas.microsoft.com/office/drawing/2014/main" id="{57291503-61CB-CC0F-BAEC-C78B267D18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B4D2E4-144A-163B-C647-ACD28910C2C1}"/>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1204333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CF5E-3733-05FA-8115-F8205C1C14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42038D9-0572-A7EC-2BB0-B5C8186798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F7014C-4FD1-4F84-1ADA-7123EBA64030}"/>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5" name="Footer Placeholder 4">
            <a:extLst>
              <a:ext uri="{FF2B5EF4-FFF2-40B4-BE49-F238E27FC236}">
                <a16:creationId xmlns:a16="http://schemas.microsoft.com/office/drawing/2014/main" id="{BC502EB6-197B-EFDE-145B-5B851FB133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6362CC-1735-38FD-733B-EDEB997B2677}"/>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1241146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883AC-56BB-E0CA-EA3D-6108228E92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FE9CDD-58A9-4686-C27B-DF1BA2DD05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4E47A9C-3B77-A890-A10B-BCA65E8623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EB1AD9C-1B6E-4501-C127-8107495B33D6}"/>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6" name="Footer Placeholder 5">
            <a:extLst>
              <a:ext uri="{FF2B5EF4-FFF2-40B4-BE49-F238E27FC236}">
                <a16:creationId xmlns:a16="http://schemas.microsoft.com/office/drawing/2014/main" id="{1319506F-CA8C-18E0-C28E-BF1AB2FC34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7C9A88-9821-04FD-A0D5-DE19DC29B8E0}"/>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363478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5269-61F7-ABF7-F6A6-06C7194C1B4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1DC12B-0D41-B98F-8917-EDFC7892EB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4259-535C-7DBC-61C5-358532A1A0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436CB3-A50B-8F12-4D9F-AC7BB90ABE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CDEF3C-14C9-1A52-B89B-B4CE5864F4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DC506B3-E6D2-7BCE-66EE-E54120051075}"/>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8" name="Footer Placeholder 7">
            <a:extLst>
              <a:ext uri="{FF2B5EF4-FFF2-40B4-BE49-F238E27FC236}">
                <a16:creationId xmlns:a16="http://schemas.microsoft.com/office/drawing/2014/main" id="{E811129C-189A-C69B-9755-15E7847A42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6C48B6-D8E8-2138-BF6A-2F90389A9BE9}"/>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91609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AE54-BFD4-20FC-8742-FDA0513E0D9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8F92B4-936D-9128-1995-23168DB2828E}"/>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4" name="Footer Placeholder 3">
            <a:extLst>
              <a:ext uri="{FF2B5EF4-FFF2-40B4-BE49-F238E27FC236}">
                <a16:creationId xmlns:a16="http://schemas.microsoft.com/office/drawing/2014/main" id="{F6C9F6C3-B7F7-A9BC-67E8-407650E0F7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1F73DF-8CA2-E2B4-04C0-D693080B1CDC}"/>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2928868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63BFB0-167D-02A3-EC1A-AB76D0877CEB}"/>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3" name="Footer Placeholder 2">
            <a:extLst>
              <a:ext uri="{FF2B5EF4-FFF2-40B4-BE49-F238E27FC236}">
                <a16:creationId xmlns:a16="http://schemas.microsoft.com/office/drawing/2014/main" id="{30D41BAD-00B3-E4BA-7AE2-69E2381DED2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29DA6F-83BE-5DD9-BE91-0E9E0384EEF4}"/>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1555319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F1EDA-C1E9-CD35-284E-08FA5C7600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0F3588-1E15-DE5F-E90D-409D63D5EE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9D486F0-7402-77EA-D0F9-531BA4371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F3C596-9295-B8C7-BB58-4A23E3497547}"/>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6" name="Footer Placeholder 5">
            <a:extLst>
              <a:ext uri="{FF2B5EF4-FFF2-40B4-BE49-F238E27FC236}">
                <a16:creationId xmlns:a16="http://schemas.microsoft.com/office/drawing/2014/main" id="{901BF069-4656-CF06-51E5-2B7BCAC6A1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13C87D-BE22-AC53-F349-90610828CE69}"/>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258620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CA298-9FE2-026C-0218-13AFCEBF68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2E7858-6A3E-54C5-5C62-2E8BC1BF88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3CBD2A5-6092-E8E6-637A-B111448F8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321B5B-59D6-9771-89E8-DFCB70126514}"/>
              </a:ext>
            </a:extLst>
          </p:cNvPr>
          <p:cNvSpPr>
            <a:spLocks noGrp="1"/>
          </p:cNvSpPr>
          <p:nvPr>
            <p:ph type="dt" sz="half" idx="10"/>
          </p:nvPr>
        </p:nvSpPr>
        <p:spPr/>
        <p:txBody>
          <a:bodyPr/>
          <a:lstStyle/>
          <a:p>
            <a:fld id="{1C1F1680-5E02-4962-A3B9-27270D0C4F40}" type="datetimeFigureOut">
              <a:rPr lang="en-GB" smtClean="0"/>
              <a:t>25/12/2022</a:t>
            </a:fld>
            <a:endParaRPr lang="en-GB"/>
          </a:p>
        </p:txBody>
      </p:sp>
      <p:sp>
        <p:nvSpPr>
          <p:cNvPr id="6" name="Footer Placeholder 5">
            <a:extLst>
              <a:ext uri="{FF2B5EF4-FFF2-40B4-BE49-F238E27FC236}">
                <a16:creationId xmlns:a16="http://schemas.microsoft.com/office/drawing/2014/main" id="{8E5E03ED-044A-2AF6-118B-5C2209D846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44EA55-461F-2591-6E93-0B2EAA7E1AB1}"/>
              </a:ext>
            </a:extLst>
          </p:cNvPr>
          <p:cNvSpPr>
            <a:spLocks noGrp="1"/>
          </p:cNvSpPr>
          <p:nvPr>
            <p:ph type="sldNum" sz="quarter" idx="12"/>
          </p:nvPr>
        </p:nvSpPr>
        <p:spPr/>
        <p:txBody>
          <a:bodyPr/>
          <a:lstStyle/>
          <a:p>
            <a:fld id="{5E7690FD-DFEF-4161-B0A9-EC30C9D0A4B7}" type="slidenum">
              <a:rPr lang="en-GB" smtClean="0"/>
              <a:t>‹#›</a:t>
            </a:fld>
            <a:endParaRPr lang="en-GB"/>
          </a:p>
        </p:txBody>
      </p:sp>
    </p:spTree>
    <p:extLst>
      <p:ext uri="{BB962C8B-B14F-4D97-AF65-F5344CB8AC3E}">
        <p14:creationId xmlns:p14="http://schemas.microsoft.com/office/powerpoint/2010/main" val="302575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C5E2AB-8810-30D7-515E-5D24170354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0869DA-CBD3-1D01-16BD-EFB8F8046E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1C443D-2E61-7C00-F52B-C936F1EB9A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F1680-5E02-4962-A3B9-27270D0C4F40}" type="datetimeFigureOut">
              <a:rPr lang="en-GB" smtClean="0"/>
              <a:t>25/12/2022</a:t>
            </a:fld>
            <a:endParaRPr lang="en-GB"/>
          </a:p>
        </p:txBody>
      </p:sp>
      <p:sp>
        <p:nvSpPr>
          <p:cNvPr id="5" name="Footer Placeholder 4">
            <a:extLst>
              <a:ext uri="{FF2B5EF4-FFF2-40B4-BE49-F238E27FC236}">
                <a16:creationId xmlns:a16="http://schemas.microsoft.com/office/drawing/2014/main" id="{B2836424-2980-8984-0835-E11632BD1A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027FA4E-6A3B-6A6A-366E-02774BA97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690FD-DFEF-4161-B0A9-EC30C9D0A4B7}" type="slidenum">
              <a:rPr lang="en-GB" smtClean="0"/>
              <a:t>‹#›</a:t>
            </a:fld>
            <a:endParaRPr lang="en-GB"/>
          </a:p>
        </p:txBody>
      </p:sp>
    </p:spTree>
    <p:extLst>
      <p:ext uri="{BB962C8B-B14F-4D97-AF65-F5344CB8AC3E}">
        <p14:creationId xmlns:p14="http://schemas.microsoft.com/office/powerpoint/2010/main" val="196985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6C926-FA3F-B0B4-4AE2-A35AC75F98AC}"/>
              </a:ext>
            </a:extLst>
          </p:cNvPr>
          <p:cNvSpPr>
            <a:spLocks noGrp="1"/>
          </p:cNvSpPr>
          <p:nvPr>
            <p:ph type="title"/>
          </p:nvPr>
        </p:nvSpPr>
        <p:spPr>
          <a:xfrm>
            <a:off x="672860" y="376627"/>
            <a:ext cx="10680940" cy="4091856"/>
          </a:xfrm>
        </p:spPr>
        <p:txBody>
          <a:bodyPr>
            <a:noAutofit/>
          </a:bodyPr>
          <a:lstStyle/>
          <a:p>
            <a:r>
              <a:rPr lang="en-GB" sz="6000" dirty="0"/>
              <a:t>Gastric Outlet Obstruction: </a:t>
            </a:r>
            <a:r>
              <a:rPr lang="en-GB" sz="5400" dirty="0"/>
              <a:t>Current Status and Future Directions</a:t>
            </a:r>
          </a:p>
        </p:txBody>
      </p:sp>
    </p:spTree>
    <p:extLst>
      <p:ext uri="{BB962C8B-B14F-4D97-AF65-F5344CB8AC3E}">
        <p14:creationId xmlns:p14="http://schemas.microsoft.com/office/powerpoint/2010/main" val="633523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B507-9AE6-5E0F-1103-B15EA05298BD}"/>
              </a:ext>
            </a:extLst>
          </p:cNvPr>
          <p:cNvSpPr>
            <a:spLocks noGrp="1"/>
          </p:cNvSpPr>
          <p:nvPr>
            <p:ph type="title"/>
          </p:nvPr>
        </p:nvSpPr>
        <p:spPr>
          <a:xfrm>
            <a:off x="838200" y="365125"/>
            <a:ext cx="10515600" cy="1170377"/>
          </a:xfrm>
        </p:spPr>
        <p:txBody>
          <a:bodyPr/>
          <a:lstStyle/>
          <a:p>
            <a:r>
              <a:rPr lang="en-GB" dirty="0"/>
              <a:t>MANAGEMENT</a:t>
            </a:r>
          </a:p>
        </p:txBody>
      </p:sp>
      <p:sp>
        <p:nvSpPr>
          <p:cNvPr id="3" name="Content Placeholder 2">
            <a:extLst>
              <a:ext uri="{FF2B5EF4-FFF2-40B4-BE49-F238E27FC236}">
                <a16:creationId xmlns:a16="http://schemas.microsoft.com/office/drawing/2014/main" id="{1C6FCED3-F0AB-F58E-AE06-168E8AD411A1}"/>
              </a:ext>
            </a:extLst>
          </p:cNvPr>
          <p:cNvSpPr>
            <a:spLocks noGrp="1"/>
          </p:cNvSpPr>
          <p:nvPr>
            <p:ph idx="1"/>
          </p:nvPr>
        </p:nvSpPr>
        <p:spPr/>
        <p:txBody>
          <a:bodyPr/>
          <a:lstStyle/>
          <a:p>
            <a:r>
              <a:rPr lang="en-GB" dirty="0"/>
              <a:t>Initial management of patients with a confirmed diagnosis of GOO requires correction of their general status</a:t>
            </a:r>
          </a:p>
          <a:p>
            <a:r>
              <a:rPr lang="en-GB" dirty="0"/>
              <a:t>initially </a:t>
            </a:r>
            <a:r>
              <a:rPr lang="en-GB" dirty="0">
                <a:solidFill>
                  <a:srgbClr val="FF0000"/>
                </a:solidFill>
              </a:rPr>
              <a:t>avoiding ingestion of solid foods</a:t>
            </a:r>
            <a:r>
              <a:rPr lang="en-GB" dirty="0"/>
              <a:t> in case the patient cannot ingest them </a:t>
            </a:r>
          </a:p>
          <a:p>
            <a:r>
              <a:rPr lang="en-GB" dirty="0"/>
              <a:t>administration </a:t>
            </a:r>
            <a:r>
              <a:rPr lang="en-GB" dirty="0">
                <a:solidFill>
                  <a:srgbClr val="FF0000"/>
                </a:solidFill>
              </a:rPr>
              <a:t>of intravenous fluids </a:t>
            </a:r>
            <a:r>
              <a:rPr lang="en-GB" dirty="0"/>
              <a:t>with the aim of correcting an electrolyte imbalance</a:t>
            </a:r>
          </a:p>
          <a:p>
            <a:r>
              <a:rPr lang="en-GB" dirty="0">
                <a:solidFill>
                  <a:srgbClr val="FF0000"/>
                </a:solidFill>
              </a:rPr>
              <a:t>gastric decompression </a:t>
            </a:r>
            <a:r>
              <a:rPr lang="en-GB" dirty="0"/>
              <a:t>by inserting a nasogastric tube </a:t>
            </a:r>
          </a:p>
          <a:p>
            <a:r>
              <a:rPr lang="en-GB" dirty="0">
                <a:solidFill>
                  <a:srgbClr val="FF0000"/>
                </a:solidFill>
              </a:rPr>
              <a:t>proton pump inhibitors </a:t>
            </a:r>
            <a:r>
              <a:rPr lang="en-GB" dirty="0"/>
              <a:t>to decrease the secretions of the stomach.</a:t>
            </a:r>
          </a:p>
        </p:txBody>
      </p:sp>
    </p:spTree>
    <p:extLst>
      <p:ext uri="{BB962C8B-B14F-4D97-AF65-F5344CB8AC3E}">
        <p14:creationId xmlns:p14="http://schemas.microsoft.com/office/powerpoint/2010/main" val="1660319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E7363C-A7E3-8555-9BE8-F6E099F1C1C8}"/>
              </a:ext>
            </a:extLst>
          </p:cNvPr>
          <p:cNvSpPr>
            <a:spLocks noGrp="1"/>
          </p:cNvSpPr>
          <p:nvPr>
            <p:ph idx="1"/>
          </p:nvPr>
        </p:nvSpPr>
        <p:spPr>
          <a:xfrm>
            <a:off x="718868" y="437072"/>
            <a:ext cx="10634931" cy="5940723"/>
          </a:xfrm>
        </p:spPr>
        <p:txBody>
          <a:bodyPr/>
          <a:lstStyle/>
          <a:p>
            <a:r>
              <a:rPr lang="en-GB" dirty="0"/>
              <a:t>Afterwards, </a:t>
            </a:r>
            <a:r>
              <a:rPr lang="en-GB" dirty="0">
                <a:solidFill>
                  <a:srgbClr val="FF0000"/>
                </a:solidFill>
              </a:rPr>
              <a:t>targeted therapy </a:t>
            </a:r>
            <a:r>
              <a:rPr lang="en-GB" dirty="0"/>
              <a:t>depending on the </a:t>
            </a:r>
            <a:r>
              <a:rPr lang="en-GB" dirty="0" err="1">
                <a:solidFill>
                  <a:srgbClr val="FF0000"/>
                </a:solidFill>
              </a:rPr>
              <a:t>etiology</a:t>
            </a:r>
            <a:r>
              <a:rPr lang="en-GB" dirty="0"/>
              <a:t> of the obstruction is indicated and may include management of </a:t>
            </a:r>
            <a:r>
              <a:rPr lang="en-GB" dirty="0">
                <a:solidFill>
                  <a:srgbClr val="FF0000"/>
                </a:solidFill>
              </a:rPr>
              <a:t>peptic ulcer </a:t>
            </a:r>
            <a:r>
              <a:rPr lang="en-GB" dirty="0"/>
              <a:t>disease (by </a:t>
            </a:r>
            <a:r>
              <a:rPr lang="en-GB" dirty="0">
                <a:solidFill>
                  <a:srgbClr val="FF0000"/>
                </a:solidFill>
              </a:rPr>
              <a:t>eradicating respective risk factors</a:t>
            </a:r>
            <a:r>
              <a:rPr lang="en-GB" dirty="0"/>
              <a:t>, such as H. pylori infection and/or cessation of nonsteroidal anti-inflammatory drugs) and radiotherapy or chemotherapy of malignant conditions.</a:t>
            </a:r>
          </a:p>
          <a:p>
            <a:r>
              <a:rPr lang="en-GB" dirty="0">
                <a:solidFill>
                  <a:srgbClr val="FF0000"/>
                </a:solidFill>
              </a:rPr>
              <a:t>Conservative management </a:t>
            </a:r>
            <a:r>
              <a:rPr lang="en-GB" dirty="0"/>
              <a:t>might ultimately lead to more invasive options, as patients who initially respond well to nonoperative management, </a:t>
            </a:r>
            <a:r>
              <a:rPr lang="en-GB" dirty="0">
                <a:solidFill>
                  <a:srgbClr val="FF0000"/>
                </a:solidFill>
              </a:rPr>
              <a:t>might relapse and may ultimately require surgery</a:t>
            </a:r>
            <a:r>
              <a:rPr lang="en-GB" dirty="0"/>
              <a:t>.</a:t>
            </a:r>
          </a:p>
          <a:p>
            <a:r>
              <a:rPr lang="en-GB" dirty="0">
                <a:solidFill>
                  <a:srgbClr val="FF0000"/>
                </a:solidFill>
              </a:rPr>
              <a:t> Traditional therapeutic options </a:t>
            </a:r>
            <a:r>
              <a:rPr lang="en-GB" dirty="0"/>
              <a:t>for GOO due to peptic ulcer disease that persist despite conservative treatment as well as </a:t>
            </a:r>
            <a:r>
              <a:rPr lang="en-GB" dirty="0">
                <a:solidFill>
                  <a:srgbClr val="FF0000"/>
                </a:solidFill>
              </a:rPr>
              <a:t>endoscopic dilation </a:t>
            </a:r>
            <a:r>
              <a:rPr lang="en-GB" dirty="0"/>
              <a:t>include mainly </a:t>
            </a:r>
            <a:r>
              <a:rPr lang="en-GB" dirty="0">
                <a:solidFill>
                  <a:srgbClr val="FF0000"/>
                </a:solidFill>
              </a:rPr>
              <a:t>surgical therapeutic </a:t>
            </a:r>
            <a:r>
              <a:rPr lang="en-GB" dirty="0"/>
              <a:t>options (open or laparoscopic), such as vagotomy and pyloroplasty.</a:t>
            </a:r>
          </a:p>
          <a:p>
            <a:pPr marL="0" indent="0">
              <a:buNone/>
            </a:pPr>
            <a:r>
              <a:rPr lang="en-GB" dirty="0"/>
              <a:t> </a:t>
            </a:r>
          </a:p>
          <a:p>
            <a:endParaRPr lang="en-GB" dirty="0"/>
          </a:p>
        </p:txBody>
      </p:sp>
    </p:spTree>
    <p:extLst>
      <p:ext uri="{BB962C8B-B14F-4D97-AF65-F5344CB8AC3E}">
        <p14:creationId xmlns:p14="http://schemas.microsoft.com/office/powerpoint/2010/main" val="756459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3474E-196E-52BB-9313-74FA40EADA6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AE78638-630B-96FC-7B86-49986065D65B}"/>
              </a:ext>
            </a:extLst>
          </p:cNvPr>
          <p:cNvSpPr>
            <a:spLocks noGrp="1"/>
          </p:cNvSpPr>
          <p:nvPr>
            <p:ph idx="1"/>
          </p:nvPr>
        </p:nvSpPr>
        <p:spPr/>
        <p:txBody>
          <a:bodyPr/>
          <a:lstStyle/>
          <a:p>
            <a:r>
              <a:rPr lang="en-GB" dirty="0"/>
              <a:t>Surgical gastrojejunostomy(SGJ)</a:t>
            </a:r>
          </a:p>
          <a:p>
            <a:r>
              <a:rPr lang="en-GB" dirty="0"/>
              <a:t> Self-expandable metal stents(SEMS)</a:t>
            </a:r>
          </a:p>
          <a:p>
            <a:r>
              <a:rPr lang="en-GB" dirty="0"/>
              <a:t> Endoscopic ultrasound-guided gastroenterostomy (EUS-GE)</a:t>
            </a:r>
          </a:p>
        </p:txBody>
      </p:sp>
    </p:spTree>
    <p:extLst>
      <p:ext uri="{BB962C8B-B14F-4D97-AF65-F5344CB8AC3E}">
        <p14:creationId xmlns:p14="http://schemas.microsoft.com/office/powerpoint/2010/main" val="3065594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626CA-ACA2-201E-9A4C-9DB320565352}"/>
              </a:ext>
            </a:extLst>
          </p:cNvPr>
          <p:cNvSpPr>
            <a:spLocks noGrp="1"/>
          </p:cNvSpPr>
          <p:nvPr>
            <p:ph type="title"/>
          </p:nvPr>
        </p:nvSpPr>
        <p:spPr/>
        <p:txBody>
          <a:bodyPr/>
          <a:lstStyle/>
          <a:p>
            <a:r>
              <a:rPr lang="en-GB" dirty="0"/>
              <a:t>. Surgical gastrojejunostomy</a:t>
            </a:r>
          </a:p>
        </p:txBody>
      </p:sp>
      <p:sp>
        <p:nvSpPr>
          <p:cNvPr id="3" name="Content Placeholder 2">
            <a:extLst>
              <a:ext uri="{FF2B5EF4-FFF2-40B4-BE49-F238E27FC236}">
                <a16:creationId xmlns:a16="http://schemas.microsoft.com/office/drawing/2014/main" id="{81B9B675-E6ED-4E5A-4CAE-E97CC873B897}"/>
              </a:ext>
            </a:extLst>
          </p:cNvPr>
          <p:cNvSpPr>
            <a:spLocks noGrp="1"/>
          </p:cNvSpPr>
          <p:nvPr>
            <p:ph idx="1"/>
          </p:nvPr>
        </p:nvSpPr>
        <p:spPr/>
        <p:txBody>
          <a:bodyPr/>
          <a:lstStyle/>
          <a:p>
            <a:r>
              <a:rPr lang="en-GB" dirty="0"/>
              <a:t>Surgical gastrojejunostomy </a:t>
            </a:r>
            <a:r>
              <a:rPr lang="en-GB" dirty="0">
                <a:solidFill>
                  <a:srgbClr val="FF0000"/>
                </a:solidFill>
              </a:rPr>
              <a:t>(SGJ) </a:t>
            </a:r>
            <a:r>
              <a:rPr lang="en-GB" dirty="0"/>
              <a:t>is a technique that was developed to create a bypass in patients with mostly </a:t>
            </a:r>
            <a:r>
              <a:rPr lang="en-GB" dirty="0">
                <a:solidFill>
                  <a:srgbClr val="FF0000"/>
                </a:solidFill>
              </a:rPr>
              <a:t>malignant GOO</a:t>
            </a:r>
            <a:r>
              <a:rPr lang="en-GB" dirty="0"/>
              <a:t>, in order to maintain </a:t>
            </a:r>
            <a:r>
              <a:rPr lang="en-GB" dirty="0">
                <a:solidFill>
                  <a:srgbClr val="FF0000"/>
                </a:solidFill>
              </a:rPr>
              <a:t>adequate oral nutrition</a:t>
            </a:r>
            <a:r>
              <a:rPr lang="en-GB" dirty="0"/>
              <a:t>. It is performed under general </a:t>
            </a:r>
            <a:r>
              <a:rPr lang="en-GB" dirty="0" err="1"/>
              <a:t>anesthesia</a:t>
            </a:r>
            <a:r>
              <a:rPr lang="en-GB" dirty="0"/>
              <a:t>, either as an </a:t>
            </a:r>
            <a:r>
              <a:rPr lang="en-GB" dirty="0">
                <a:solidFill>
                  <a:srgbClr val="FF0000"/>
                </a:solidFill>
              </a:rPr>
              <a:t>open procedure or laparoscopically</a:t>
            </a:r>
            <a:r>
              <a:rPr lang="en-GB" dirty="0"/>
              <a:t>.</a:t>
            </a:r>
          </a:p>
          <a:p>
            <a:r>
              <a:rPr lang="en-GB" dirty="0"/>
              <a:t> It is most commonly performed in patients with </a:t>
            </a:r>
            <a:r>
              <a:rPr lang="en-GB" dirty="0" err="1">
                <a:solidFill>
                  <a:srgbClr val="FF0000"/>
                </a:solidFill>
              </a:rPr>
              <a:t>tumors</a:t>
            </a:r>
            <a:r>
              <a:rPr lang="en-GB" dirty="0"/>
              <a:t> deemed as </a:t>
            </a:r>
            <a:r>
              <a:rPr lang="en-GB" dirty="0">
                <a:solidFill>
                  <a:srgbClr val="FF0000"/>
                </a:solidFill>
              </a:rPr>
              <a:t>unresectabl</a:t>
            </a:r>
            <a:r>
              <a:rPr lang="en-GB" dirty="0"/>
              <a:t>e, who may well benefit from a long-lasting palliative gastric anastomosis, in case they are expected to have a life expectancy of </a:t>
            </a:r>
            <a:r>
              <a:rPr lang="en-GB" dirty="0">
                <a:solidFill>
                  <a:srgbClr val="FF0000"/>
                </a:solidFill>
              </a:rPr>
              <a:t>several months</a:t>
            </a:r>
            <a:r>
              <a:rPr lang="en-GB" dirty="0"/>
              <a:t>, which should be long enough to overcome the short-term morbidity and mortality burden of the surgical procedure.</a:t>
            </a:r>
          </a:p>
        </p:txBody>
      </p:sp>
    </p:spTree>
    <p:extLst>
      <p:ext uri="{BB962C8B-B14F-4D97-AF65-F5344CB8AC3E}">
        <p14:creationId xmlns:p14="http://schemas.microsoft.com/office/powerpoint/2010/main" val="1076954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444F4-E02B-DC42-5C32-D4346AD06C60}"/>
              </a:ext>
            </a:extLst>
          </p:cNvPr>
          <p:cNvSpPr>
            <a:spLocks noGrp="1"/>
          </p:cNvSpPr>
          <p:nvPr>
            <p:ph type="title"/>
          </p:nvPr>
        </p:nvSpPr>
        <p:spPr>
          <a:xfrm>
            <a:off x="212785" y="198409"/>
            <a:ext cx="11141015" cy="796504"/>
          </a:xfrm>
        </p:spPr>
        <p:txBody>
          <a:bodyPr/>
          <a:lstStyle/>
          <a:p>
            <a:r>
              <a:rPr lang="en-GB" dirty="0"/>
              <a:t>laparoscopic</a:t>
            </a:r>
          </a:p>
        </p:txBody>
      </p:sp>
      <p:sp>
        <p:nvSpPr>
          <p:cNvPr id="3" name="Content Placeholder 2">
            <a:extLst>
              <a:ext uri="{FF2B5EF4-FFF2-40B4-BE49-F238E27FC236}">
                <a16:creationId xmlns:a16="http://schemas.microsoft.com/office/drawing/2014/main" id="{F30A84FE-B139-D6C0-B974-AAFFC4B82C20}"/>
              </a:ext>
            </a:extLst>
          </p:cNvPr>
          <p:cNvSpPr>
            <a:spLocks noGrp="1"/>
          </p:cNvSpPr>
          <p:nvPr>
            <p:ph idx="1"/>
          </p:nvPr>
        </p:nvSpPr>
        <p:spPr>
          <a:xfrm>
            <a:off x="700177" y="1282460"/>
            <a:ext cx="10515600" cy="5377132"/>
          </a:xfrm>
        </p:spPr>
        <p:txBody>
          <a:bodyPr>
            <a:normAutofit/>
          </a:bodyPr>
          <a:lstStyle/>
          <a:p>
            <a:r>
              <a:rPr lang="en-GB" dirty="0"/>
              <a:t>The laparoscopic version of the technique has been associated with </a:t>
            </a:r>
            <a:r>
              <a:rPr lang="en-GB" dirty="0">
                <a:solidFill>
                  <a:srgbClr val="FF0000"/>
                </a:solidFill>
              </a:rPr>
              <a:t>improved morbidity and mortality rates</a:t>
            </a:r>
            <a:r>
              <a:rPr lang="en-GB" dirty="0"/>
              <a:t>, as well as improved outcomes (including </a:t>
            </a:r>
            <a:r>
              <a:rPr lang="en-GB" dirty="0">
                <a:solidFill>
                  <a:srgbClr val="FF0000"/>
                </a:solidFill>
              </a:rPr>
              <a:t>shorter hospitalization</a:t>
            </a:r>
            <a:r>
              <a:rPr lang="en-GB" dirty="0"/>
              <a:t>, shorter intervals to resume eating, </a:t>
            </a:r>
            <a:r>
              <a:rPr lang="en-GB" dirty="0">
                <a:solidFill>
                  <a:srgbClr val="FF0000"/>
                </a:solidFill>
              </a:rPr>
              <a:t>reduced intraoperative </a:t>
            </a:r>
            <a:r>
              <a:rPr lang="en-GB" dirty="0" err="1">
                <a:solidFill>
                  <a:srgbClr val="FF0000"/>
                </a:solidFill>
              </a:rPr>
              <a:t>hemorrhage</a:t>
            </a:r>
            <a:r>
              <a:rPr lang="en-GB" dirty="0">
                <a:solidFill>
                  <a:srgbClr val="FF0000"/>
                </a:solidFill>
              </a:rPr>
              <a:t> </a:t>
            </a:r>
            <a:r>
              <a:rPr lang="en-GB" dirty="0"/>
              <a:t>and reduced needs for postoperative opiates).</a:t>
            </a:r>
          </a:p>
          <a:p>
            <a:r>
              <a:rPr lang="en-GB" dirty="0"/>
              <a:t> There are two variants of the laparoscopic technique, that is, the </a:t>
            </a:r>
            <a:r>
              <a:rPr lang="en-GB" dirty="0">
                <a:solidFill>
                  <a:srgbClr val="FF0000"/>
                </a:solidFill>
              </a:rPr>
              <a:t>antecolic and </a:t>
            </a:r>
            <a:r>
              <a:rPr lang="en-GB" dirty="0" err="1">
                <a:solidFill>
                  <a:srgbClr val="FF0000"/>
                </a:solidFill>
              </a:rPr>
              <a:t>retrocolic</a:t>
            </a:r>
            <a:r>
              <a:rPr lang="en-GB" dirty="0">
                <a:solidFill>
                  <a:srgbClr val="FF0000"/>
                </a:solidFill>
              </a:rPr>
              <a:t> </a:t>
            </a:r>
            <a:r>
              <a:rPr lang="en-GB" dirty="0"/>
              <a:t>method, with the former being the most commonly used.</a:t>
            </a:r>
          </a:p>
          <a:p>
            <a:r>
              <a:rPr lang="en-GB" dirty="0"/>
              <a:t> It should be noted that for patients in whom the aforementioned </a:t>
            </a:r>
            <a:r>
              <a:rPr lang="en-GB" dirty="0">
                <a:solidFill>
                  <a:srgbClr val="FF0000"/>
                </a:solidFill>
              </a:rPr>
              <a:t>surgical therapies are not an option</a:t>
            </a:r>
            <a:r>
              <a:rPr lang="en-GB" dirty="0"/>
              <a:t> (especially those at risk of not tolerating such an approach) or have failed, an alternative could be to place </a:t>
            </a:r>
            <a:r>
              <a:rPr lang="en-GB" dirty="0">
                <a:solidFill>
                  <a:srgbClr val="FF0000"/>
                </a:solidFill>
              </a:rPr>
              <a:t>a percutaneous gastrostomy </a:t>
            </a:r>
            <a:r>
              <a:rPr lang="en-GB" dirty="0"/>
              <a:t>for gastric decompression, combined with subsequent placement of a </a:t>
            </a:r>
            <a:r>
              <a:rPr lang="en-GB" dirty="0">
                <a:solidFill>
                  <a:srgbClr val="FF0000"/>
                </a:solidFill>
              </a:rPr>
              <a:t>jejunal feeding-tube.</a:t>
            </a:r>
          </a:p>
        </p:txBody>
      </p:sp>
    </p:spTree>
    <p:extLst>
      <p:ext uri="{BB962C8B-B14F-4D97-AF65-F5344CB8AC3E}">
        <p14:creationId xmlns:p14="http://schemas.microsoft.com/office/powerpoint/2010/main" val="2430578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937E9-7606-714D-5646-04652D0ABCD3}"/>
              </a:ext>
            </a:extLst>
          </p:cNvPr>
          <p:cNvSpPr>
            <a:spLocks noGrp="1"/>
          </p:cNvSpPr>
          <p:nvPr>
            <p:ph type="title"/>
          </p:nvPr>
        </p:nvSpPr>
        <p:spPr/>
        <p:txBody>
          <a:bodyPr/>
          <a:lstStyle/>
          <a:p>
            <a:r>
              <a:rPr lang="en-GB" dirty="0"/>
              <a:t>Self-expandable metal stents</a:t>
            </a:r>
          </a:p>
        </p:txBody>
      </p:sp>
      <p:sp>
        <p:nvSpPr>
          <p:cNvPr id="3" name="Content Placeholder 2">
            <a:extLst>
              <a:ext uri="{FF2B5EF4-FFF2-40B4-BE49-F238E27FC236}">
                <a16:creationId xmlns:a16="http://schemas.microsoft.com/office/drawing/2014/main" id="{CCB61484-1851-6CDB-0932-4054D606F1C1}"/>
              </a:ext>
            </a:extLst>
          </p:cNvPr>
          <p:cNvSpPr>
            <a:spLocks noGrp="1"/>
          </p:cNvSpPr>
          <p:nvPr>
            <p:ph idx="1"/>
          </p:nvPr>
        </p:nvSpPr>
        <p:spPr/>
        <p:txBody>
          <a:bodyPr/>
          <a:lstStyle/>
          <a:p>
            <a:r>
              <a:rPr lang="en-GB" dirty="0"/>
              <a:t>A </a:t>
            </a:r>
            <a:r>
              <a:rPr lang="en-GB" dirty="0">
                <a:solidFill>
                  <a:srgbClr val="FF0000"/>
                </a:solidFill>
              </a:rPr>
              <a:t>less invasive </a:t>
            </a:r>
            <a:r>
              <a:rPr lang="en-GB" dirty="0"/>
              <a:t>intervention for the palliation of GOO of malignant origin is </a:t>
            </a:r>
            <a:r>
              <a:rPr lang="en-GB" dirty="0">
                <a:solidFill>
                  <a:srgbClr val="FF0000"/>
                </a:solidFill>
              </a:rPr>
              <a:t>endoscopic enteral stenting </a:t>
            </a:r>
            <a:r>
              <a:rPr lang="en-GB" dirty="0"/>
              <a:t>.</a:t>
            </a:r>
          </a:p>
          <a:p>
            <a:r>
              <a:rPr lang="en-GB" dirty="0"/>
              <a:t>The technique is performed using a </a:t>
            </a:r>
            <a:r>
              <a:rPr lang="en-GB" dirty="0">
                <a:solidFill>
                  <a:srgbClr val="FF0000"/>
                </a:solidFill>
              </a:rPr>
              <a:t>flexible gastroscope </a:t>
            </a:r>
            <a:r>
              <a:rPr lang="en-GB" dirty="0"/>
              <a:t>that should be inserted to the obstruction site, which is usually evaluated by a combination of </a:t>
            </a:r>
            <a:r>
              <a:rPr lang="en-GB" dirty="0">
                <a:solidFill>
                  <a:srgbClr val="FF0000"/>
                </a:solidFill>
              </a:rPr>
              <a:t>endoscopy and/or injection of contrast proximal </a:t>
            </a:r>
            <a:r>
              <a:rPr lang="en-GB" dirty="0"/>
              <a:t>to and immediately distal to the stricture, in order to assess its </a:t>
            </a:r>
            <a:r>
              <a:rPr lang="en-GB" dirty="0">
                <a:solidFill>
                  <a:srgbClr val="FF0000"/>
                </a:solidFill>
              </a:rPr>
              <a:t>length</a:t>
            </a:r>
            <a:r>
              <a:rPr lang="en-GB" dirty="0"/>
              <a:t> and </a:t>
            </a:r>
            <a:r>
              <a:rPr lang="en-GB" dirty="0">
                <a:solidFill>
                  <a:srgbClr val="FF0000"/>
                </a:solidFill>
              </a:rPr>
              <a:t>endoscopic characteristics</a:t>
            </a:r>
            <a:r>
              <a:rPr lang="en-GB" dirty="0"/>
              <a:t>, including the degree of luminal obstruction it causes;</a:t>
            </a:r>
          </a:p>
        </p:txBody>
      </p:sp>
    </p:spTree>
    <p:extLst>
      <p:ext uri="{BB962C8B-B14F-4D97-AF65-F5344CB8AC3E}">
        <p14:creationId xmlns:p14="http://schemas.microsoft.com/office/powerpoint/2010/main" val="49877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9710E-0BB2-C34F-22C9-7E49ACAE6DEF}"/>
              </a:ext>
            </a:extLst>
          </p:cNvPr>
          <p:cNvSpPr>
            <a:spLocks noGrp="1"/>
          </p:cNvSpPr>
          <p:nvPr>
            <p:ph type="title"/>
          </p:nvPr>
        </p:nvSpPr>
        <p:spPr/>
        <p:txBody>
          <a:bodyPr/>
          <a:lstStyle/>
          <a:p>
            <a:r>
              <a:rPr lang="en-GB" dirty="0"/>
              <a:t>self-expandable metal stents (SEMS)</a:t>
            </a:r>
          </a:p>
        </p:txBody>
      </p:sp>
      <p:sp>
        <p:nvSpPr>
          <p:cNvPr id="3" name="Content Placeholder 2">
            <a:extLst>
              <a:ext uri="{FF2B5EF4-FFF2-40B4-BE49-F238E27FC236}">
                <a16:creationId xmlns:a16="http://schemas.microsoft.com/office/drawing/2014/main" id="{86231FA3-BB8A-69C3-E233-B1377BB49444}"/>
              </a:ext>
            </a:extLst>
          </p:cNvPr>
          <p:cNvSpPr>
            <a:spLocks noGrp="1"/>
          </p:cNvSpPr>
          <p:nvPr>
            <p:ph idx="1"/>
          </p:nvPr>
        </p:nvSpPr>
        <p:spPr/>
        <p:txBody>
          <a:bodyPr/>
          <a:lstStyle/>
          <a:p>
            <a:r>
              <a:rPr lang="en-GB" dirty="0"/>
              <a:t>self-expandable metal stents </a:t>
            </a:r>
            <a:r>
              <a:rPr lang="en-GB" dirty="0">
                <a:solidFill>
                  <a:srgbClr val="FF0000"/>
                </a:solidFill>
              </a:rPr>
              <a:t>(SEMS) </a:t>
            </a:r>
            <a:r>
              <a:rPr lang="en-GB" dirty="0"/>
              <a:t>are those that seem to be the </a:t>
            </a:r>
            <a:r>
              <a:rPr lang="en-GB" dirty="0">
                <a:solidFill>
                  <a:srgbClr val="FF0000"/>
                </a:solidFill>
              </a:rPr>
              <a:t>most effective choice to recanalize </a:t>
            </a:r>
            <a:r>
              <a:rPr lang="en-GB" dirty="0"/>
              <a:t>a significantly narrowed lumen.</a:t>
            </a:r>
          </a:p>
          <a:p>
            <a:r>
              <a:rPr lang="en-GB" dirty="0"/>
              <a:t> uncovered (</a:t>
            </a:r>
            <a:r>
              <a:rPr lang="en-GB" dirty="0">
                <a:solidFill>
                  <a:srgbClr val="FF0000"/>
                </a:solidFill>
              </a:rPr>
              <a:t>USEMS</a:t>
            </a:r>
            <a:r>
              <a:rPr lang="en-GB" dirty="0"/>
              <a:t>)</a:t>
            </a:r>
          </a:p>
          <a:p>
            <a:r>
              <a:rPr lang="en-GB" dirty="0"/>
              <a:t>covered (</a:t>
            </a:r>
            <a:r>
              <a:rPr lang="en-GB" dirty="0">
                <a:solidFill>
                  <a:srgbClr val="FF0000"/>
                </a:solidFill>
              </a:rPr>
              <a:t>CSEMS)</a:t>
            </a:r>
          </a:p>
          <a:p>
            <a:r>
              <a:rPr lang="en-GB" dirty="0"/>
              <a:t>partially covered (</a:t>
            </a:r>
            <a:r>
              <a:rPr lang="en-GB" dirty="0">
                <a:solidFill>
                  <a:srgbClr val="FF0000"/>
                </a:solidFill>
              </a:rPr>
              <a:t>PCSEMS)</a:t>
            </a:r>
            <a:r>
              <a:rPr lang="en-GB" dirty="0"/>
              <a:t> designs</a:t>
            </a:r>
          </a:p>
        </p:txBody>
      </p:sp>
    </p:spTree>
    <p:extLst>
      <p:ext uri="{BB962C8B-B14F-4D97-AF65-F5344CB8AC3E}">
        <p14:creationId xmlns:p14="http://schemas.microsoft.com/office/powerpoint/2010/main" val="400406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1E294-DE83-2F1E-F972-BF28D76331B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75BE298-1D71-EE44-1178-C42D68277FFE}"/>
              </a:ext>
            </a:extLst>
          </p:cNvPr>
          <p:cNvSpPr>
            <a:spLocks noGrp="1"/>
          </p:cNvSpPr>
          <p:nvPr>
            <p:ph idx="1"/>
          </p:nvPr>
        </p:nvSpPr>
        <p:spPr/>
        <p:txBody>
          <a:bodyPr/>
          <a:lstStyle/>
          <a:p>
            <a:r>
              <a:rPr lang="en-GB" dirty="0"/>
              <a:t>The selection of SEMS that suits best in a specific case should be personalized, based on the </a:t>
            </a:r>
            <a:r>
              <a:rPr lang="en-GB" dirty="0">
                <a:solidFill>
                  <a:srgbClr val="FF0000"/>
                </a:solidFill>
              </a:rPr>
              <a:t>stent’s technical features</a:t>
            </a:r>
            <a:r>
              <a:rPr lang="en-GB" dirty="0"/>
              <a:t>, taking into account </a:t>
            </a:r>
            <a:r>
              <a:rPr lang="en-GB" dirty="0">
                <a:solidFill>
                  <a:srgbClr val="FF0000"/>
                </a:solidFill>
              </a:rPr>
              <a:t>potential complications</a:t>
            </a:r>
            <a:r>
              <a:rPr lang="en-GB" dirty="0"/>
              <a:t>, in combination with the specific characteristics of the </a:t>
            </a:r>
            <a:r>
              <a:rPr lang="en-GB" dirty="0">
                <a:solidFill>
                  <a:srgbClr val="FF0000"/>
                </a:solidFill>
              </a:rPr>
              <a:t>patient’s underlying cause </a:t>
            </a:r>
            <a:r>
              <a:rPr lang="en-GB" dirty="0"/>
              <a:t>of GOO. </a:t>
            </a:r>
          </a:p>
          <a:p>
            <a:r>
              <a:rPr lang="en-GB" dirty="0"/>
              <a:t> Studies suggest that all types of SEMS are comparable in terms of </a:t>
            </a:r>
            <a:r>
              <a:rPr lang="en-GB" dirty="0">
                <a:solidFill>
                  <a:srgbClr val="FF0000"/>
                </a:solidFill>
              </a:rPr>
              <a:t>technical success </a:t>
            </a:r>
            <a:r>
              <a:rPr lang="en-GB" dirty="0"/>
              <a:t>(ranging between </a:t>
            </a:r>
            <a:r>
              <a:rPr lang="en-GB" dirty="0">
                <a:solidFill>
                  <a:srgbClr val="FF0000"/>
                </a:solidFill>
              </a:rPr>
              <a:t>89% and 98%) </a:t>
            </a:r>
          </a:p>
          <a:p>
            <a:r>
              <a:rPr lang="en-GB" dirty="0">
                <a:solidFill>
                  <a:srgbClr val="FF0000"/>
                </a:solidFill>
              </a:rPr>
              <a:t>clinical success </a:t>
            </a:r>
            <a:r>
              <a:rPr lang="en-GB" dirty="0"/>
              <a:t>(usually defined as the</a:t>
            </a:r>
            <a:r>
              <a:rPr lang="en-GB" dirty="0">
                <a:solidFill>
                  <a:srgbClr val="FF0000"/>
                </a:solidFill>
              </a:rPr>
              <a:t> relief of obstructive symptoms </a:t>
            </a:r>
            <a:r>
              <a:rPr lang="en-GB" dirty="0"/>
              <a:t>and improvement of oral intake, ranging between </a:t>
            </a:r>
            <a:r>
              <a:rPr lang="en-GB" dirty="0">
                <a:solidFill>
                  <a:srgbClr val="FF0000"/>
                </a:solidFill>
              </a:rPr>
              <a:t>63% and 93%)</a:t>
            </a:r>
          </a:p>
        </p:txBody>
      </p:sp>
    </p:spTree>
    <p:extLst>
      <p:ext uri="{BB962C8B-B14F-4D97-AF65-F5344CB8AC3E}">
        <p14:creationId xmlns:p14="http://schemas.microsoft.com/office/powerpoint/2010/main" val="1584186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C9CAC-E95B-8F31-975A-732F53188B9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9FA5EEA-A63E-FF60-4D78-6150A2969288}"/>
              </a:ext>
            </a:extLst>
          </p:cNvPr>
          <p:cNvSpPr>
            <a:spLocks noGrp="1"/>
          </p:cNvSpPr>
          <p:nvPr>
            <p:ph idx="1"/>
          </p:nvPr>
        </p:nvSpPr>
        <p:spPr/>
        <p:txBody>
          <a:bodyPr/>
          <a:lstStyle/>
          <a:p>
            <a:r>
              <a:rPr lang="en-GB" dirty="0"/>
              <a:t> </a:t>
            </a:r>
            <a:r>
              <a:rPr lang="en-GB" dirty="0">
                <a:solidFill>
                  <a:srgbClr val="FF0000"/>
                </a:solidFill>
              </a:rPr>
              <a:t>Migration</a:t>
            </a:r>
            <a:r>
              <a:rPr lang="en-GB" dirty="0"/>
              <a:t> is more commonly seen after placement of </a:t>
            </a:r>
            <a:r>
              <a:rPr lang="en-GB" dirty="0">
                <a:solidFill>
                  <a:srgbClr val="FF0000"/>
                </a:solidFill>
              </a:rPr>
              <a:t>CSEMS</a:t>
            </a:r>
            <a:r>
              <a:rPr lang="en-GB" dirty="0"/>
              <a:t> or </a:t>
            </a:r>
            <a:r>
              <a:rPr lang="en-GB" dirty="0">
                <a:solidFill>
                  <a:srgbClr val="FF0000"/>
                </a:solidFill>
              </a:rPr>
              <a:t>PCSEMS,</a:t>
            </a:r>
            <a:r>
              <a:rPr lang="en-GB" dirty="0"/>
              <a:t> as the cover prevents effective anchorage that is more likely to possible when using USEMS; </a:t>
            </a:r>
          </a:p>
          <a:p>
            <a:r>
              <a:rPr lang="en-GB" dirty="0"/>
              <a:t>The benefit of </a:t>
            </a:r>
            <a:r>
              <a:rPr lang="en-GB" dirty="0">
                <a:solidFill>
                  <a:srgbClr val="FF0000"/>
                </a:solidFill>
              </a:rPr>
              <a:t>reduced migration of USEMS </a:t>
            </a:r>
            <a:r>
              <a:rPr lang="en-GB" dirty="0"/>
              <a:t>should be balanced by the increased risk of </a:t>
            </a:r>
            <a:r>
              <a:rPr lang="en-GB" dirty="0">
                <a:solidFill>
                  <a:srgbClr val="FF0000"/>
                </a:solidFill>
              </a:rPr>
              <a:t>stent occlusion </a:t>
            </a:r>
            <a:r>
              <a:rPr lang="en-GB" dirty="0"/>
              <a:t>(and thus recurrence of symptoms of the obstruction) in USEMS due to </a:t>
            </a:r>
            <a:r>
              <a:rPr lang="en-GB" dirty="0" err="1">
                <a:solidFill>
                  <a:srgbClr val="FF0000"/>
                </a:solidFill>
              </a:rPr>
              <a:t>tumor</a:t>
            </a:r>
            <a:r>
              <a:rPr lang="en-GB" dirty="0">
                <a:solidFill>
                  <a:srgbClr val="FF0000"/>
                </a:solidFill>
              </a:rPr>
              <a:t> ingrowth </a:t>
            </a:r>
            <a:r>
              <a:rPr lang="en-GB" dirty="0"/>
              <a:t>or overgrowth, or even </a:t>
            </a:r>
            <a:r>
              <a:rPr lang="en-GB" dirty="0">
                <a:solidFill>
                  <a:srgbClr val="FF0000"/>
                </a:solidFill>
              </a:rPr>
              <a:t>mucosal hyperplasia </a:t>
            </a:r>
            <a:r>
              <a:rPr lang="en-GB" dirty="0"/>
              <a:t>as a result of increased pressure by the stent on the duodenal mucosa </a:t>
            </a:r>
            <a:r>
              <a:rPr lang="en-GB" dirty="0">
                <a:solidFill>
                  <a:srgbClr val="FF0000"/>
                </a:solidFill>
              </a:rPr>
              <a:t>causing non-neoplastic tissue ingrowth</a:t>
            </a:r>
          </a:p>
        </p:txBody>
      </p:sp>
    </p:spTree>
    <p:extLst>
      <p:ext uri="{BB962C8B-B14F-4D97-AF65-F5344CB8AC3E}">
        <p14:creationId xmlns:p14="http://schemas.microsoft.com/office/powerpoint/2010/main" val="340317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3A4DC-1011-B07D-4813-E765E39E22F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23E90BE-677B-E8A4-413E-4B8AED0A8906}"/>
              </a:ext>
            </a:extLst>
          </p:cNvPr>
          <p:cNvSpPr>
            <a:spLocks noGrp="1"/>
          </p:cNvSpPr>
          <p:nvPr>
            <p:ph idx="1"/>
          </p:nvPr>
        </p:nvSpPr>
        <p:spPr/>
        <p:txBody>
          <a:bodyPr/>
          <a:lstStyle/>
          <a:p>
            <a:r>
              <a:rPr lang="en-GB" dirty="0">
                <a:solidFill>
                  <a:srgbClr val="FF0000"/>
                </a:solidFill>
              </a:rPr>
              <a:t>USEMS </a:t>
            </a:r>
            <a:r>
              <a:rPr lang="en-GB" dirty="0"/>
              <a:t>are currently most frequently used for managing </a:t>
            </a:r>
            <a:r>
              <a:rPr lang="en-GB" dirty="0">
                <a:solidFill>
                  <a:srgbClr val="FF0000"/>
                </a:solidFill>
              </a:rPr>
              <a:t>malignant</a:t>
            </a:r>
            <a:r>
              <a:rPr lang="en-GB" dirty="0"/>
              <a:t> GOO in the majority of cases, as they combine </a:t>
            </a:r>
            <a:r>
              <a:rPr lang="en-GB" dirty="0">
                <a:solidFill>
                  <a:srgbClr val="FF0000"/>
                </a:solidFill>
              </a:rPr>
              <a:t>reduced migration </a:t>
            </a:r>
            <a:r>
              <a:rPr lang="en-GB" dirty="0"/>
              <a:t>rates, </a:t>
            </a:r>
            <a:r>
              <a:rPr lang="en-GB" dirty="0">
                <a:solidFill>
                  <a:srgbClr val="FF0000"/>
                </a:solidFill>
              </a:rPr>
              <a:t>more flexibility </a:t>
            </a:r>
            <a:r>
              <a:rPr lang="en-GB" dirty="0"/>
              <a:t>and also allow for </a:t>
            </a:r>
            <a:r>
              <a:rPr lang="en-GB" dirty="0">
                <a:solidFill>
                  <a:srgbClr val="FF0000"/>
                </a:solidFill>
              </a:rPr>
              <a:t>better bile outflow</a:t>
            </a:r>
            <a:r>
              <a:rPr lang="en-GB" dirty="0"/>
              <a:t> (through the stent’s mesh interstices) in case the stent is placed across the duodenal papilla.</a:t>
            </a:r>
          </a:p>
          <a:p>
            <a:r>
              <a:rPr lang="en-GB" dirty="0"/>
              <a:t>Design changes and precautions to </a:t>
            </a:r>
            <a:r>
              <a:rPr lang="en-GB" dirty="0">
                <a:solidFill>
                  <a:srgbClr val="FF0000"/>
                </a:solidFill>
              </a:rPr>
              <a:t>reduce migration rates of PCSEMS </a:t>
            </a:r>
            <a:r>
              <a:rPr lang="en-GB" dirty="0"/>
              <a:t>and </a:t>
            </a:r>
            <a:r>
              <a:rPr lang="en-GB" dirty="0">
                <a:solidFill>
                  <a:srgbClr val="FF0000"/>
                </a:solidFill>
              </a:rPr>
              <a:t>CSEMS </a:t>
            </a:r>
            <a:r>
              <a:rPr lang="en-GB" dirty="0"/>
              <a:t>have been attempted (e.g., anti-migration modifications of the stent or </a:t>
            </a:r>
            <a:r>
              <a:rPr lang="en-GB" dirty="0">
                <a:solidFill>
                  <a:srgbClr val="FF0000"/>
                </a:solidFill>
              </a:rPr>
              <a:t>applying clips or sutures to fix the stent to the wall), </a:t>
            </a:r>
            <a:r>
              <a:rPr lang="en-GB" dirty="0"/>
              <a:t>but most of these efforts were found to be </a:t>
            </a:r>
            <a:r>
              <a:rPr lang="en-GB" dirty="0">
                <a:solidFill>
                  <a:srgbClr val="FF0000"/>
                </a:solidFill>
              </a:rPr>
              <a:t>not successful.</a:t>
            </a:r>
          </a:p>
        </p:txBody>
      </p:sp>
    </p:spTree>
    <p:extLst>
      <p:ext uri="{BB962C8B-B14F-4D97-AF65-F5344CB8AC3E}">
        <p14:creationId xmlns:p14="http://schemas.microsoft.com/office/powerpoint/2010/main" val="2700373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7A937-7136-A0DB-D19D-C297C45A523D}"/>
              </a:ext>
            </a:extLst>
          </p:cNvPr>
          <p:cNvSpPr>
            <a:spLocks noGrp="1"/>
          </p:cNvSpPr>
          <p:nvPr>
            <p:ph type="ctrTitle"/>
          </p:nvPr>
        </p:nvSpPr>
        <p:spPr>
          <a:xfrm>
            <a:off x="1213450" y="-115018"/>
            <a:ext cx="9368286" cy="1329906"/>
          </a:xfrm>
        </p:spPr>
        <p:txBody>
          <a:bodyPr/>
          <a:lstStyle/>
          <a:p>
            <a:r>
              <a:rPr lang="en-GB" dirty="0"/>
              <a:t>INTRODUCTION</a:t>
            </a:r>
          </a:p>
        </p:txBody>
      </p:sp>
      <p:sp>
        <p:nvSpPr>
          <p:cNvPr id="3" name="Subtitle 2">
            <a:extLst>
              <a:ext uri="{FF2B5EF4-FFF2-40B4-BE49-F238E27FC236}">
                <a16:creationId xmlns:a16="http://schemas.microsoft.com/office/drawing/2014/main" id="{BE6DA471-241A-D643-1CA2-AA42BC9B241B}"/>
              </a:ext>
            </a:extLst>
          </p:cNvPr>
          <p:cNvSpPr>
            <a:spLocks noGrp="1"/>
          </p:cNvSpPr>
          <p:nvPr>
            <p:ph type="subTitle" idx="1"/>
          </p:nvPr>
        </p:nvSpPr>
        <p:spPr>
          <a:xfrm>
            <a:off x="592347" y="1351472"/>
            <a:ext cx="10760015" cy="5308120"/>
          </a:xfrm>
        </p:spPr>
        <p:txBody>
          <a:bodyPr/>
          <a:lstStyle/>
          <a:p>
            <a:pPr marL="342900" indent="-342900" algn="l">
              <a:buFont typeface="Arial" panose="020B0604020202020204" pitchFamily="34" charset="0"/>
              <a:buChar char="•"/>
            </a:pPr>
            <a:r>
              <a:rPr lang="en-GB" sz="2800" dirty="0"/>
              <a:t>Gastric outlet obstruction (GOO), otherwise called </a:t>
            </a:r>
            <a:r>
              <a:rPr lang="en-GB" sz="2800" dirty="0">
                <a:solidFill>
                  <a:srgbClr val="FF0000"/>
                </a:solidFill>
              </a:rPr>
              <a:t>pyloric obstruction or stenosis</a:t>
            </a:r>
            <a:r>
              <a:rPr lang="en-GB" sz="2800" dirty="0"/>
              <a:t>, is a debilitating condition that results from the mechanical compression and blockage of the distal stomach, pyloric antrum, or duodenum. </a:t>
            </a:r>
          </a:p>
          <a:p>
            <a:pPr marL="342900" indent="-342900" algn="l">
              <a:buFont typeface="Arial" panose="020B0604020202020204" pitchFamily="34" charset="0"/>
              <a:buChar char="•"/>
            </a:pPr>
            <a:r>
              <a:rPr lang="en-GB" sz="2800" dirty="0"/>
              <a:t>It can result from both </a:t>
            </a:r>
            <a:r>
              <a:rPr lang="en-GB" sz="2800" dirty="0">
                <a:solidFill>
                  <a:srgbClr val="FF0000"/>
                </a:solidFill>
              </a:rPr>
              <a:t>benign and malignant </a:t>
            </a:r>
            <a:r>
              <a:rPr lang="en-GB" sz="2800" dirty="0"/>
              <a:t>conditions with the </a:t>
            </a:r>
            <a:r>
              <a:rPr lang="en-GB" sz="2800" dirty="0">
                <a:solidFill>
                  <a:srgbClr val="FF0000"/>
                </a:solidFill>
              </a:rPr>
              <a:t>most common</a:t>
            </a:r>
            <a:r>
              <a:rPr lang="en-GB" sz="2800" dirty="0"/>
              <a:t> causes including </a:t>
            </a:r>
            <a:r>
              <a:rPr lang="en-GB" sz="2800" dirty="0">
                <a:solidFill>
                  <a:srgbClr val="FF0000"/>
                </a:solidFill>
              </a:rPr>
              <a:t>peptic ulcer</a:t>
            </a:r>
            <a:r>
              <a:rPr lang="en-GB" sz="2800" dirty="0"/>
              <a:t> and </a:t>
            </a:r>
            <a:r>
              <a:rPr lang="en-GB" sz="2800" dirty="0">
                <a:solidFill>
                  <a:srgbClr val="FF0000"/>
                </a:solidFill>
              </a:rPr>
              <a:t>periampullary and gastric cancer</a:t>
            </a:r>
            <a:r>
              <a:rPr lang="en-GB" sz="2800" dirty="0"/>
              <a:t> respectively. </a:t>
            </a:r>
          </a:p>
          <a:p>
            <a:pPr marL="342900" indent="-342900" algn="l">
              <a:buFont typeface="Arial" panose="020B0604020202020204" pitchFamily="34" charset="0"/>
              <a:buChar char="•"/>
            </a:pPr>
            <a:r>
              <a:rPr lang="en-GB" sz="2800" dirty="0"/>
              <a:t>Patients present with clinical manifestations, depending on the extent of stenosis and the duration of gastrointestinal discontinuity, starting with </a:t>
            </a:r>
            <a:r>
              <a:rPr lang="en-GB" sz="2800" dirty="0">
                <a:solidFill>
                  <a:srgbClr val="FF0000"/>
                </a:solidFill>
              </a:rPr>
              <a:t>pain and vomiting </a:t>
            </a:r>
            <a:r>
              <a:rPr lang="en-GB" sz="2800" dirty="0"/>
              <a:t>that will lead to </a:t>
            </a:r>
            <a:r>
              <a:rPr lang="en-GB" sz="2800" dirty="0">
                <a:solidFill>
                  <a:srgbClr val="FF0000"/>
                </a:solidFill>
              </a:rPr>
              <a:t>weight loss </a:t>
            </a:r>
            <a:r>
              <a:rPr lang="en-GB" sz="2800" dirty="0"/>
              <a:t>and deterioration of the general nutritional and hydration status.</a:t>
            </a:r>
          </a:p>
          <a:p>
            <a:pPr marL="342900" indent="-342900" algn="l">
              <a:buFont typeface="Arial" panose="020B0604020202020204" pitchFamily="34" charset="0"/>
              <a:buChar char="•"/>
            </a:pPr>
            <a:endParaRPr lang="en-GB" dirty="0"/>
          </a:p>
        </p:txBody>
      </p:sp>
    </p:spTree>
    <p:extLst>
      <p:ext uri="{BB962C8B-B14F-4D97-AF65-F5344CB8AC3E}">
        <p14:creationId xmlns:p14="http://schemas.microsoft.com/office/powerpoint/2010/main" val="263328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85DBF-2062-91F1-EC20-07737EBBD0DC}"/>
              </a:ext>
            </a:extLst>
          </p:cNvPr>
          <p:cNvSpPr>
            <a:spLocks noGrp="1"/>
          </p:cNvSpPr>
          <p:nvPr>
            <p:ph type="title"/>
          </p:nvPr>
        </p:nvSpPr>
        <p:spPr/>
        <p:txBody>
          <a:bodyPr/>
          <a:lstStyle/>
          <a:p>
            <a:r>
              <a:rPr lang="en-GB" dirty="0"/>
              <a:t> AE of SEMS</a:t>
            </a:r>
          </a:p>
        </p:txBody>
      </p:sp>
      <p:sp>
        <p:nvSpPr>
          <p:cNvPr id="3" name="Content Placeholder 2">
            <a:extLst>
              <a:ext uri="{FF2B5EF4-FFF2-40B4-BE49-F238E27FC236}">
                <a16:creationId xmlns:a16="http://schemas.microsoft.com/office/drawing/2014/main" id="{C4C549F0-2066-88FF-23E4-82E184E4DBC1}"/>
              </a:ext>
            </a:extLst>
          </p:cNvPr>
          <p:cNvSpPr>
            <a:spLocks noGrp="1"/>
          </p:cNvSpPr>
          <p:nvPr>
            <p:ph idx="1"/>
          </p:nvPr>
        </p:nvSpPr>
        <p:spPr/>
        <p:txBody>
          <a:bodyPr/>
          <a:lstStyle/>
          <a:p>
            <a:pPr marL="0" indent="0">
              <a:buNone/>
            </a:pPr>
            <a:r>
              <a:rPr lang="en-GB" dirty="0"/>
              <a:t>   AE are usually divided into minor and major (i.e., life threatening) </a:t>
            </a:r>
          </a:p>
          <a:p>
            <a:endParaRPr lang="en-GB" dirty="0"/>
          </a:p>
          <a:p>
            <a:r>
              <a:rPr lang="en-GB" dirty="0">
                <a:solidFill>
                  <a:srgbClr val="FF0000"/>
                </a:solidFill>
              </a:rPr>
              <a:t>Minor</a:t>
            </a:r>
            <a:r>
              <a:rPr lang="en-GB" dirty="0"/>
              <a:t> AE of SEMS placement include among others </a:t>
            </a:r>
            <a:r>
              <a:rPr lang="en-GB" dirty="0">
                <a:solidFill>
                  <a:srgbClr val="FF0000"/>
                </a:solidFill>
              </a:rPr>
              <a:t>epigastric pain </a:t>
            </a:r>
            <a:r>
              <a:rPr lang="en-GB" dirty="0"/>
              <a:t>or </a:t>
            </a:r>
            <a:r>
              <a:rPr lang="en-GB" dirty="0">
                <a:solidFill>
                  <a:srgbClr val="FF0000"/>
                </a:solidFill>
              </a:rPr>
              <a:t>nausea and vomiting</a:t>
            </a:r>
          </a:p>
          <a:p>
            <a:endParaRPr lang="en-GB" dirty="0">
              <a:solidFill>
                <a:srgbClr val="FF0000"/>
              </a:solidFill>
            </a:endParaRPr>
          </a:p>
          <a:p>
            <a:r>
              <a:rPr lang="en-GB" dirty="0">
                <a:solidFill>
                  <a:srgbClr val="FF0000"/>
                </a:solidFill>
              </a:rPr>
              <a:t> Major </a:t>
            </a:r>
            <a:r>
              <a:rPr lang="en-GB" dirty="0"/>
              <a:t>AE include </a:t>
            </a:r>
            <a:r>
              <a:rPr lang="en-GB" dirty="0">
                <a:solidFill>
                  <a:srgbClr val="FF0000"/>
                </a:solidFill>
              </a:rPr>
              <a:t>bleeding, perforation </a:t>
            </a:r>
            <a:r>
              <a:rPr lang="en-GB" dirty="0"/>
              <a:t>and </a:t>
            </a:r>
            <a:r>
              <a:rPr lang="en-GB" dirty="0">
                <a:solidFill>
                  <a:srgbClr val="FF0000"/>
                </a:solidFill>
              </a:rPr>
              <a:t>fracture of the stents</a:t>
            </a:r>
          </a:p>
        </p:txBody>
      </p:sp>
    </p:spTree>
    <p:extLst>
      <p:ext uri="{BB962C8B-B14F-4D97-AF65-F5344CB8AC3E}">
        <p14:creationId xmlns:p14="http://schemas.microsoft.com/office/powerpoint/2010/main" val="1319344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FE1D11-025E-8B8B-6DE3-10F2C283ECCD}"/>
              </a:ext>
            </a:extLst>
          </p:cNvPr>
          <p:cNvSpPr>
            <a:spLocks noGrp="1"/>
          </p:cNvSpPr>
          <p:nvPr>
            <p:ph idx="1"/>
          </p:nvPr>
        </p:nvSpPr>
        <p:spPr>
          <a:xfrm>
            <a:off x="845388" y="753374"/>
            <a:ext cx="10508411" cy="5043577"/>
          </a:xfrm>
        </p:spPr>
        <p:txBody>
          <a:bodyPr/>
          <a:lstStyle/>
          <a:p>
            <a:r>
              <a:rPr lang="en-GB" dirty="0"/>
              <a:t>This was reaffirmed in the aforementioned Dutch systematic review of prospective reports with </a:t>
            </a:r>
            <a:r>
              <a:rPr lang="en-GB" dirty="0">
                <a:solidFill>
                  <a:srgbClr val="FF0000"/>
                </a:solidFill>
              </a:rPr>
              <a:t>duodenal SEMS</a:t>
            </a:r>
            <a:r>
              <a:rPr lang="en-GB" dirty="0"/>
              <a:t>, where </a:t>
            </a:r>
            <a:r>
              <a:rPr lang="en-GB" dirty="0">
                <a:solidFill>
                  <a:srgbClr val="FF0000"/>
                </a:solidFill>
              </a:rPr>
              <a:t>obstruction </a:t>
            </a:r>
            <a:r>
              <a:rPr lang="en-GB" dirty="0"/>
              <a:t>and </a:t>
            </a:r>
            <a:r>
              <a:rPr lang="en-GB" dirty="0">
                <a:solidFill>
                  <a:srgbClr val="FF0000"/>
                </a:solidFill>
              </a:rPr>
              <a:t>migration </a:t>
            </a:r>
            <a:r>
              <a:rPr lang="en-GB" dirty="0"/>
              <a:t>were reported in</a:t>
            </a:r>
            <a:r>
              <a:rPr lang="en-GB" dirty="0">
                <a:solidFill>
                  <a:srgbClr val="FF0000"/>
                </a:solidFill>
              </a:rPr>
              <a:t> 12.6%</a:t>
            </a:r>
            <a:r>
              <a:rPr lang="en-GB" dirty="0"/>
              <a:t> and </a:t>
            </a:r>
            <a:r>
              <a:rPr lang="en-GB" dirty="0">
                <a:solidFill>
                  <a:srgbClr val="FF0000"/>
                </a:solidFill>
              </a:rPr>
              <a:t>4.3% </a:t>
            </a:r>
            <a:r>
              <a:rPr lang="en-GB" dirty="0"/>
              <a:t>of cases respectively, whereas the </a:t>
            </a:r>
            <a:r>
              <a:rPr lang="en-GB" dirty="0">
                <a:solidFill>
                  <a:srgbClr val="FF0000"/>
                </a:solidFill>
              </a:rPr>
              <a:t>perforation rate was 1.2% </a:t>
            </a:r>
            <a:r>
              <a:rPr lang="en-GB" dirty="0"/>
              <a:t>and </a:t>
            </a:r>
            <a:r>
              <a:rPr lang="en-GB" dirty="0">
                <a:solidFill>
                  <a:srgbClr val="FF0000"/>
                </a:solidFill>
              </a:rPr>
              <a:t>major bleeding </a:t>
            </a:r>
            <a:r>
              <a:rPr lang="en-GB" dirty="0"/>
              <a:t>was reported in </a:t>
            </a:r>
            <a:r>
              <a:rPr lang="en-GB" dirty="0">
                <a:solidFill>
                  <a:srgbClr val="FF0000"/>
                </a:solidFill>
              </a:rPr>
              <a:t>0.8% </a:t>
            </a:r>
            <a:r>
              <a:rPr lang="en-GB" dirty="0"/>
              <a:t>of patients (although overall bleeding was somewhat higher, i.e., 4.1% of cases).</a:t>
            </a:r>
          </a:p>
          <a:p>
            <a:endParaRPr lang="en-GB" dirty="0"/>
          </a:p>
          <a:p>
            <a:r>
              <a:rPr lang="en-GB" dirty="0"/>
              <a:t> Moreover, except for </a:t>
            </a:r>
            <a:r>
              <a:rPr lang="en-GB" dirty="0">
                <a:solidFill>
                  <a:srgbClr val="FF0000"/>
                </a:solidFill>
              </a:rPr>
              <a:t>stent occlusion </a:t>
            </a:r>
            <a:r>
              <a:rPr lang="en-GB" dirty="0"/>
              <a:t>and </a:t>
            </a:r>
            <a:r>
              <a:rPr lang="en-GB" dirty="0">
                <a:solidFill>
                  <a:srgbClr val="FF0000"/>
                </a:solidFill>
              </a:rPr>
              <a:t>migration</a:t>
            </a:r>
            <a:r>
              <a:rPr lang="en-GB" dirty="0"/>
              <a:t>, </a:t>
            </a:r>
            <a:r>
              <a:rPr lang="en-GB" dirty="0">
                <a:solidFill>
                  <a:srgbClr val="FF0000"/>
                </a:solidFill>
              </a:rPr>
              <a:t>and cholangitis </a:t>
            </a:r>
            <a:r>
              <a:rPr lang="en-GB" dirty="0"/>
              <a:t>(due to obstruction of bile flow), the other AEs seem to be </a:t>
            </a:r>
            <a:r>
              <a:rPr lang="en-GB" dirty="0">
                <a:solidFill>
                  <a:srgbClr val="FF0000"/>
                </a:solidFill>
              </a:rPr>
              <a:t>balanced</a:t>
            </a:r>
            <a:r>
              <a:rPr lang="en-GB" dirty="0"/>
              <a:t> between USEMS on the one hand and PCSEMS/CSEMS on the other hand.</a:t>
            </a:r>
          </a:p>
        </p:txBody>
      </p:sp>
    </p:spTree>
    <p:extLst>
      <p:ext uri="{BB962C8B-B14F-4D97-AF65-F5344CB8AC3E}">
        <p14:creationId xmlns:p14="http://schemas.microsoft.com/office/powerpoint/2010/main" val="96339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139AB-6945-8D36-1888-57484487793C}"/>
              </a:ext>
            </a:extLst>
          </p:cNvPr>
          <p:cNvSpPr>
            <a:spLocks noGrp="1"/>
          </p:cNvSpPr>
          <p:nvPr>
            <p:ph type="title"/>
          </p:nvPr>
        </p:nvSpPr>
        <p:spPr/>
        <p:txBody>
          <a:bodyPr>
            <a:normAutofit/>
          </a:bodyPr>
          <a:lstStyle/>
          <a:p>
            <a:r>
              <a:rPr lang="en-GB" sz="3600" dirty="0"/>
              <a:t>. Endoscopic ultrasound-guided gastroenterostomy</a:t>
            </a:r>
          </a:p>
        </p:txBody>
      </p:sp>
      <p:sp>
        <p:nvSpPr>
          <p:cNvPr id="3" name="Content Placeholder 2">
            <a:extLst>
              <a:ext uri="{FF2B5EF4-FFF2-40B4-BE49-F238E27FC236}">
                <a16:creationId xmlns:a16="http://schemas.microsoft.com/office/drawing/2014/main" id="{C81E3EA6-E964-D1A7-790B-3871CB4D50E9}"/>
              </a:ext>
            </a:extLst>
          </p:cNvPr>
          <p:cNvSpPr>
            <a:spLocks noGrp="1"/>
          </p:cNvSpPr>
          <p:nvPr>
            <p:ph idx="1"/>
          </p:nvPr>
        </p:nvSpPr>
        <p:spPr/>
        <p:txBody>
          <a:bodyPr/>
          <a:lstStyle/>
          <a:p>
            <a:r>
              <a:rPr lang="en-GB" dirty="0"/>
              <a:t>EUS has evolved in recent years from a merely </a:t>
            </a:r>
            <a:r>
              <a:rPr lang="en-GB" dirty="0">
                <a:solidFill>
                  <a:srgbClr val="FF0000"/>
                </a:solidFill>
              </a:rPr>
              <a:t>diagnostic procedure </a:t>
            </a:r>
            <a:r>
              <a:rPr lang="en-GB" dirty="0"/>
              <a:t>to an indispensable </a:t>
            </a:r>
            <a:r>
              <a:rPr lang="en-GB" dirty="0">
                <a:solidFill>
                  <a:srgbClr val="FF0000"/>
                </a:solidFill>
              </a:rPr>
              <a:t>interventional endoscopic technique </a:t>
            </a:r>
            <a:r>
              <a:rPr lang="en-GB" dirty="0"/>
              <a:t>that offers solutions when other endoscopic techniques reach their limits or are no longer possible. </a:t>
            </a:r>
          </a:p>
          <a:p>
            <a:r>
              <a:rPr lang="en-GB" dirty="0"/>
              <a:t>As the technique combines endoscopy with ultrasonography it allows, with the help of </a:t>
            </a:r>
            <a:r>
              <a:rPr lang="en-GB" dirty="0">
                <a:solidFill>
                  <a:srgbClr val="FF0000"/>
                </a:solidFill>
              </a:rPr>
              <a:t>recently developed accessories</a:t>
            </a:r>
            <a:r>
              <a:rPr lang="en-GB" dirty="0"/>
              <a:t>, for expansion of therapeutic endoscopic options even outside the luminal gastrointestinal tract.</a:t>
            </a:r>
          </a:p>
          <a:p>
            <a:endParaRPr lang="en-GB" dirty="0"/>
          </a:p>
        </p:txBody>
      </p:sp>
    </p:spTree>
    <p:extLst>
      <p:ext uri="{BB962C8B-B14F-4D97-AF65-F5344CB8AC3E}">
        <p14:creationId xmlns:p14="http://schemas.microsoft.com/office/powerpoint/2010/main" val="1596657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E64259-7120-D6F4-BB94-3E55A7D4B87C}"/>
              </a:ext>
            </a:extLst>
          </p:cNvPr>
          <p:cNvSpPr>
            <a:spLocks noGrp="1"/>
          </p:cNvSpPr>
          <p:nvPr>
            <p:ph idx="1"/>
          </p:nvPr>
        </p:nvSpPr>
        <p:spPr>
          <a:xfrm>
            <a:off x="580845" y="701615"/>
            <a:ext cx="10772955" cy="5475348"/>
          </a:xfrm>
        </p:spPr>
        <p:txBody>
          <a:bodyPr/>
          <a:lstStyle/>
          <a:p>
            <a:r>
              <a:rPr lang="en-GB" dirty="0"/>
              <a:t>Interventional EUS has shown </a:t>
            </a:r>
            <a:r>
              <a:rPr lang="en-GB" dirty="0">
                <a:solidFill>
                  <a:srgbClr val="FF0000"/>
                </a:solidFill>
              </a:rPr>
              <a:t>promising results </a:t>
            </a:r>
            <a:r>
              <a:rPr lang="en-GB" dirty="0"/>
              <a:t>with regard to </a:t>
            </a:r>
            <a:r>
              <a:rPr lang="en-GB" dirty="0">
                <a:solidFill>
                  <a:srgbClr val="FF0000"/>
                </a:solidFill>
              </a:rPr>
              <a:t>decompression of the </a:t>
            </a:r>
            <a:r>
              <a:rPr lang="en-GB" dirty="0" err="1">
                <a:solidFill>
                  <a:srgbClr val="FF0000"/>
                </a:solidFill>
              </a:rPr>
              <a:t>pancreatobiliary</a:t>
            </a:r>
            <a:r>
              <a:rPr lang="en-GB" dirty="0">
                <a:solidFill>
                  <a:srgbClr val="FF0000"/>
                </a:solidFill>
              </a:rPr>
              <a:t> tract</a:t>
            </a:r>
            <a:r>
              <a:rPr lang="en-GB" dirty="0"/>
              <a:t>, but more recently also in establishing patency </a:t>
            </a:r>
            <a:r>
              <a:rPr lang="en-GB" dirty="0">
                <a:solidFill>
                  <a:srgbClr val="FF0000"/>
                </a:solidFill>
              </a:rPr>
              <a:t>between the stomach and distal duodenum/proximal jejunum </a:t>
            </a:r>
            <a:r>
              <a:rPr lang="en-GB" dirty="0"/>
              <a:t>in case of GOO.</a:t>
            </a:r>
          </a:p>
          <a:p>
            <a:endParaRPr lang="en-GB" dirty="0"/>
          </a:p>
          <a:p>
            <a:r>
              <a:rPr lang="en-GB" dirty="0"/>
              <a:t> Although EUS-GE has been around since 2002, it has only recently been more widely implemented and this could partly be attributed to a change in mentality towards EUS as </a:t>
            </a:r>
            <a:r>
              <a:rPr lang="en-GB" dirty="0">
                <a:solidFill>
                  <a:srgbClr val="FF0000"/>
                </a:solidFill>
              </a:rPr>
              <a:t>therapeutic instrument</a:t>
            </a:r>
            <a:r>
              <a:rPr lang="en-GB" dirty="0"/>
              <a:t>, which is therefore now evolving to an </a:t>
            </a:r>
            <a:r>
              <a:rPr lang="en-GB" dirty="0">
                <a:solidFill>
                  <a:srgbClr val="FF0000"/>
                </a:solidFill>
              </a:rPr>
              <a:t>interventional technique</a:t>
            </a:r>
            <a:r>
              <a:rPr lang="en-GB" dirty="0"/>
              <a:t>, and partly by the more recent development of new EUS-dedicated accessories, with the most characteristic example being the introduction of </a:t>
            </a:r>
            <a:r>
              <a:rPr lang="en-GB" dirty="0">
                <a:solidFill>
                  <a:srgbClr val="FF0000"/>
                </a:solidFill>
              </a:rPr>
              <a:t>LAMS</a:t>
            </a:r>
            <a:r>
              <a:rPr lang="en-GB" dirty="0"/>
              <a:t>.</a:t>
            </a:r>
          </a:p>
        </p:txBody>
      </p:sp>
    </p:spTree>
    <p:extLst>
      <p:ext uri="{BB962C8B-B14F-4D97-AF65-F5344CB8AC3E}">
        <p14:creationId xmlns:p14="http://schemas.microsoft.com/office/powerpoint/2010/main" val="4171000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57FC3-F3F2-E251-6B16-D2419A96C4A4}"/>
              </a:ext>
            </a:extLst>
          </p:cNvPr>
          <p:cNvSpPr>
            <a:spLocks noGrp="1"/>
          </p:cNvSpPr>
          <p:nvPr>
            <p:ph type="title"/>
          </p:nvPr>
        </p:nvSpPr>
        <p:spPr/>
        <p:txBody>
          <a:bodyPr/>
          <a:lstStyle/>
          <a:p>
            <a:r>
              <a:rPr lang="en-GB" dirty="0"/>
              <a:t>LAMS</a:t>
            </a:r>
          </a:p>
        </p:txBody>
      </p:sp>
      <p:sp>
        <p:nvSpPr>
          <p:cNvPr id="3" name="Content Placeholder 2">
            <a:extLst>
              <a:ext uri="{FF2B5EF4-FFF2-40B4-BE49-F238E27FC236}">
                <a16:creationId xmlns:a16="http://schemas.microsoft.com/office/drawing/2014/main" id="{E890E676-7648-65AD-B417-C5D3139ECCEA}"/>
              </a:ext>
            </a:extLst>
          </p:cNvPr>
          <p:cNvSpPr>
            <a:spLocks noGrp="1"/>
          </p:cNvSpPr>
          <p:nvPr>
            <p:ph idx="1"/>
          </p:nvPr>
        </p:nvSpPr>
        <p:spPr/>
        <p:txBody>
          <a:bodyPr/>
          <a:lstStyle/>
          <a:p>
            <a:r>
              <a:rPr lang="en-GB" dirty="0"/>
              <a:t>LAMS are an evolution of </a:t>
            </a:r>
            <a:r>
              <a:rPr lang="en-GB" dirty="0">
                <a:solidFill>
                  <a:srgbClr val="FF0000"/>
                </a:solidFill>
              </a:rPr>
              <a:t>CSEMS</a:t>
            </a:r>
            <a:r>
              <a:rPr lang="en-GB" dirty="0"/>
              <a:t>, with the basic difference of LAMS from a “typical” CSEMS being the design of its </a:t>
            </a:r>
            <a:r>
              <a:rPr lang="en-GB" dirty="0">
                <a:solidFill>
                  <a:srgbClr val="FF0000"/>
                </a:solidFill>
              </a:rPr>
              <a:t>stent ends</a:t>
            </a:r>
            <a:r>
              <a:rPr lang="en-GB" dirty="0"/>
              <a:t>:</a:t>
            </a:r>
          </a:p>
          <a:p>
            <a:r>
              <a:rPr lang="en-GB" dirty="0"/>
              <a:t> LAMS are made with </a:t>
            </a:r>
            <a:r>
              <a:rPr lang="en-GB" dirty="0">
                <a:solidFill>
                  <a:srgbClr val="FF0000"/>
                </a:solidFill>
              </a:rPr>
              <a:t>wide flanges on both ends</a:t>
            </a:r>
            <a:r>
              <a:rPr lang="en-GB" dirty="0"/>
              <a:t>, providing improved </a:t>
            </a:r>
            <a:r>
              <a:rPr lang="en-GB" dirty="0">
                <a:solidFill>
                  <a:srgbClr val="FF0000"/>
                </a:solidFill>
              </a:rPr>
              <a:t>anchoring </a:t>
            </a:r>
            <a:r>
              <a:rPr lang="en-GB" dirty="0"/>
              <a:t>and an even </a:t>
            </a:r>
            <a:r>
              <a:rPr lang="en-GB" dirty="0">
                <a:solidFill>
                  <a:srgbClr val="FF0000"/>
                </a:solidFill>
              </a:rPr>
              <a:t>distribution of pressure on the luminal walls</a:t>
            </a:r>
            <a:r>
              <a:rPr lang="en-GB" dirty="0"/>
              <a:t>.</a:t>
            </a:r>
          </a:p>
          <a:p>
            <a:r>
              <a:rPr lang="en-GB" dirty="0"/>
              <a:t> Three types of LAMS are nowadays widely used, namely: </a:t>
            </a:r>
          </a:p>
          <a:p>
            <a:r>
              <a:rPr lang="en-GB" dirty="0">
                <a:solidFill>
                  <a:srgbClr val="FF0000"/>
                </a:solidFill>
              </a:rPr>
              <a:t>AXIOS </a:t>
            </a:r>
            <a:r>
              <a:rPr lang="en-GB" dirty="0"/>
              <a:t>(Boston Scientific Corp., Marlborough, MA, USA)</a:t>
            </a:r>
          </a:p>
          <a:p>
            <a:r>
              <a:rPr lang="en-GB" dirty="0">
                <a:solidFill>
                  <a:srgbClr val="FF0000"/>
                </a:solidFill>
              </a:rPr>
              <a:t>NAGI</a:t>
            </a:r>
            <a:r>
              <a:rPr lang="en-GB" dirty="0"/>
              <a:t> (</a:t>
            </a:r>
            <a:r>
              <a:rPr lang="en-GB" dirty="0" err="1"/>
              <a:t>Taewoong</a:t>
            </a:r>
            <a:r>
              <a:rPr lang="en-GB" dirty="0"/>
              <a:t> Medical Co., </a:t>
            </a:r>
            <a:r>
              <a:rPr lang="en-GB" dirty="0" err="1"/>
              <a:t>Goyang</a:t>
            </a:r>
            <a:r>
              <a:rPr lang="en-GB" dirty="0"/>
              <a:t>, Korea)</a:t>
            </a:r>
          </a:p>
          <a:p>
            <a:r>
              <a:rPr lang="en-GB" dirty="0" err="1">
                <a:solidFill>
                  <a:srgbClr val="FF0000"/>
                </a:solidFill>
              </a:rPr>
              <a:t>Spaxus</a:t>
            </a:r>
            <a:r>
              <a:rPr lang="en-GB" dirty="0"/>
              <a:t> (</a:t>
            </a:r>
            <a:r>
              <a:rPr lang="en-GB" dirty="0" err="1"/>
              <a:t>Taewoong</a:t>
            </a:r>
            <a:r>
              <a:rPr lang="en-GB" dirty="0"/>
              <a:t> Medical Co.)</a:t>
            </a:r>
          </a:p>
        </p:txBody>
      </p:sp>
    </p:spTree>
    <p:extLst>
      <p:ext uri="{BB962C8B-B14F-4D97-AF65-F5344CB8AC3E}">
        <p14:creationId xmlns:p14="http://schemas.microsoft.com/office/powerpoint/2010/main" val="2548511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1C229-DB07-0D10-FB32-35A27B84876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9ABAE77-AD24-EAF5-BB95-D8C2DA72B208}"/>
              </a:ext>
            </a:extLst>
          </p:cNvPr>
          <p:cNvSpPr>
            <a:spLocks noGrp="1"/>
          </p:cNvSpPr>
          <p:nvPr>
            <p:ph idx="1"/>
          </p:nvPr>
        </p:nvSpPr>
        <p:spPr/>
        <p:txBody>
          <a:bodyPr/>
          <a:lstStyle/>
          <a:p>
            <a:r>
              <a:rPr lang="en-GB" dirty="0"/>
              <a:t>Three </a:t>
            </a:r>
            <a:r>
              <a:rPr lang="en-GB" dirty="0">
                <a:solidFill>
                  <a:srgbClr val="FF0000"/>
                </a:solidFill>
              </a:rPr>
              <a:t>basic techniques </a:t>
            </a:r>
            <a:r>
              <a:rPr lang="en-GB" dirty="0"/>
              <a:t>have been used to create this bypass:</a:t>
            </a:r>
          </a:p>
          <a:p>
            <a:r>
              <a:rPr lang="en-GB" dirty="0"/>
              <a:t>The </a:t>
            </a:r>
            <a:r>
              <a:rPr lang="en-GB" dirty="0">
                <a:solidFill>
                  <a:srgbClr val="FF0000"/>
                </a:solidFill>
              </a:rPr>
              <a:t>direct</a:t>
            </a:r>
            <a:r>
              <a:rPr lang="en-GB" dirty="0"/>
              <a:t> technique</a:t>
            </a:r>
          </a:p>
          <a:p>
            <a:r>
              <a:rPr lang="en-GB" dirty="0"/>
              <a:t> The </a:t>
            </a:r>
            <a:r>
              <a:rPr lang="en-GB" dirty="0">
                <a:solidFill>
                  <a:srgbClr val="FF0000"/>
                </a:solidFill>
              </a:rPr>
              <a:t>balloon-assisted technique </a:t>
            </a:r>
          </a:p>
          <a:p>
            <a:r>
              <a:rPr lang="en-GB" dirty="0"/>
              <a:t> The </a:t>
            </a:r>
            <a:r>
              <a:rPr lang="en-GB" dirty="0">
                <a:solidFill>
                  <a:srgbClr val="FF0000"/>
                </a:solidFill>
              </a:rPr>
              <a:t>EPASS</a:t>
            </a:r>
            <a:r>
              <a:rPr lang="en-GB" dirty="0"/>
              <a:t> (EUS-guided double-balloon-occluded gastrojejunostomy bypass) technique.</a:t>
            </a:r>
          </a:p>
        </p:txBody>
      </p:sp>
    </p:spTree>
    <p:extLst>
      <p:ext uri="{BB962C8B-B14F-4D97-AF65-F5344CB8AC3E}">
        <p14:creationId xmlns:p14="http://schemas.microsoft.com/office/powerpoint/2010/main" val="2514354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DA299-0B1C-6ECC-92EA-9C55080C89D6}"/>
              </a:ext>
            </a:extLst>
          </p:cNvPr>
          <p:cNvSpPr>
            <a:spLocks noGrp="1"/>
          </p:cNvSpPr>
          <p:nvPr>
            <p:ph type="title"/>
          </p:nvPr>
        </p:nvSpPr>
        <p:spPr>
          <a:xfrm>
            <a:off x="592347" y="86265"/>
            <a:ext cx="10761453" cy="1098429"/>
          </a:xfrm>
        </p:spPr>
        <p:txBody>
          <a:bodyPr/>
          <a:lstStyle/>
          <a:p>
            <a:r>
              <a:rPr lang="en-GB" dirty="0"/>
              <a:t>direct EUS-GE</a:t>
            </a:r>
          </a:p>
        </p:txBody>
      </p:sp>
      <p:sp>
        <p:nvSpPr>
          <p:cNvPr id="3" name="Content Placeholder 2">
            <a:extLst>
              <a:ext uri="{FF2B5EF4-FFF2-40B4-BE49-F238E27FC236}">
                <a16:creationId xmlns:a16="http://schemas.microsoft.com/office/drawing/2014/main" id="{AB84B2FE-1AF0-2991-4529-CD8CDBD30BD1}"/>
              </a:ext>
            </a:extLst>
          </p:cNvPr>
          <p:cNvSpPr>
            <a:spLocks noGrp="1"/>
          </p:cNvSpPr>
          <p:nvPr>
            <p:ph idx="1"/>
          </p:nvPr>
        </p:nvSpPr>
        <p:spPr>
          <a:xfrm>
            <a:off x="724618" y="1339970"/>
            <a:ext cx="10575985" cy="5020573"/>
          </a:xfrm>
        </p:spPr>
        <p:txBody>
          <a:bodyPr>
            <a:normAutofit/>
          </a:bodyPr>
          <a:lstStyle/>
          <a:p>
            <a:pPr marL="0" indent="0">
              <a:buNone/>
            </a:pPr>
            <a:r>
              <a:rPr lang="en-GB" dirty="0"/>
              <a:t>A puncture of the </a:t>
            </a:r>
            <a:r>
              <a:rPr lang="en-GB" dirty="0">
                <a:solidFill>
                  <a:srgbClr val="FF0000"/>
                </a:solidFill>
              </a:rPr>
              <a:t>small bowel loop </a:t>
            </a:r>
            <a:r>
              <a:rPr lang="en-GB" dirty="0"/>
              <a:t>that is adjacent to the gastric wall is performed using a </a:t>
            </a:r>
            <a:r>
              <a:rPr lang="en-GB" dirty="0">
                <a:solidFill>
                  <a:srgbClr val="FF0000"/>
                </a:solidFill>
              </a:rPr>
              <a:t>needle </a:t>
            </a:r>
            <a:r>
              <a:rPr lang="en-GB" dirty="0"/>
              <a:t>(usually 19-gauge). Ultrasonographic </a:t>
            </a:r>
            <a:r>
              <a:rPr lang="en-GB" dirty="0">
                <a:solidFill>
                  <a:srgbClr val="FF0000"/>
                </a:solidFill>
              </a:rPr>
              <a:t>visualization</a:t>
            </a:r>
            <a:r>
              <a:rPr lang="en-GB" dirty="0"/>
              <a:t> of this adjacent loop is facilitated by </a:t>
            </a:r>
            <a:r>
              <a:rPr lang="en-GB" dirty="0">
                <a:solidFill>
                  <a:srgbClr val="FF0000"/>
                </a:solidFill>
              </a:rPr>
              <a:t>injecting saline </a:t>
            </a:r>
            <a:r>
              <a:rPr lang="en-GB" dirty="0"/>
              <a:t>or diluted contrast through a duodenal tube that was previously inserted distally to the obstruction using endoscopic guidance. The water- (or </a:t>
            </a:r>
            <a:r>
              <a:rPr lang="en-GB" dirty="0">
                <a:solidFill>
                  <a:srgbClr val="FF0000"/>
                </a:solidFill>
              </a:rPr>
              <a:t>contrast-) filled segment </a:t>
            </a:r>
            <a:r>
              <a:rPr lang="en-GB" dirty="0"/>
              <a:t>is identified with the </a:t>
            </a:r>
            <a:r>
              <a:rPr lang="en-GB" dirty="0">
                <a:solidFill>
                  <a:srgbClr val="FF0000"/>
                </a:solidFill>
              </a:rPr>
              <a:t>linear</a:t>
            </a:r>
            <a:r>
              <a:rPr lang="en-GB" dirty="0"/>
              <a:t> echoendoscope and after it is punctured, either a guidewire is passed through the needle, which is then used to guide placement of a LAMS, or alternatively a cautery-enhanced LAMS (HOT AXIOS; Boston Scientific Corp.) can be used directly, thus avoiding use of a guidewire and minimizing the risk of “pushing away” the small bowel loop from the stomach.</a:t>
            </a:r>
          </a:p>
        </p:txBody>
      </p:sp>
    </p:spTree>
    <p:extLst>
      <p:ext uri="{BB962C8B-B14F-4D97-AF65-F5344CB8AC3E}">
        <p14:creationId xmlns:p14="http://schemas.microsoft.com/office/powerpoint/2010/main" val="72757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CA547-3B0D-53A1-41AC-5072D6580FBD}"/>
              </a:ext>
            </a:extLst>
          </p:cNvPr>
          <p:cNvSpPr>
            <a:spLocks noGrp="1"/>
          </p:cNvSpPr>
          <p:nvPr>
            <p:ph type="title"/>
          </p:nvPr>
        </p:nvSpPr>
        <p:spPr/>
        <p:txBody>
          <a:bodyPr/>
          <a:lstStyle/>
          <a:p>
            <a:r>
              <a:rPr lang="en-GB" dirty="0"/>
              <a:t> Balloon-assisted </a:t>
            </a:r>
          </a:p>
        </p:txBody>
      </p:sp>
      <p:sp>
        <p:nvSpPr>
          <p:cNvPr id="3" name="Content Placeholder 2">
            <a:extLst>
              <a:ext uri="{FF2B5EF4-FFF2-40B4-BE49-F238E27FC236}">
                <a16:creationId xmlns:a16="http://schemas.microsoft.com/office/drawing/2014/main" id="{D11DD415-B8BC-B0FA-B379-CD89406747B3}"/>
              </a:ext>
            </a:extLst>
          </p:cNvPr>
          <p:cNvSpPr>
            <a:spLocks noGrp="1"/>
          </p:cNvSpPr>
          <p:nvPr>
            <p:ph idx="1"/>
          </p:nvPr>
        </p:nvSpPr>
        <p:spPr/>
        <p:txBody>
          <a:bodyPr/>
          <a:lstStyle/>
          <a:p>
            <a:r>
              <a:rPr lang="en-GB" dirty="0"/>
              <a:t>In the balloon-assisted procedures, a </a:t>
            </a:r>
            <a:r>
              <a:rPr lang="en-GB" dirty="0">
                <a:solidFill>
                  <a:srgbClr val="FF0000"/>
                </a:solidFill>
              </a:rPr>
              <a:t>guidewire</a:t>
            </a:r>
            <a:r>
              <a:rPr lang="en-GB" dirty="0"/>
              <a:t> is usually placed across the stenosis under endoscopic or radiologic guidance. </a:t>
            </a:r>
          </a:p>
          <a:p>
            <a:r>
              <a:rPr lang="en-GB" dirty="0"/>
              <a:t>Then, a </a:t>
            </a:r>
            <a:r>
              <a:rPr lang="en-GB" dirty="0">
                <a:solidFill>
                  <a:srgbClr val="FF0000"/>
                </a:solidFill>
              </a:rPr>
              <a:t>balloon device </a:t>
            </a:r>
            <a:r>
              <a:rPr lang="en-GB" dirty="0"/>
              <a:t>(e.g., a retrieval or dilation balloon, single-balloon </a:t>
            </a:r>
            <a:r>
              <a:rPr lang="en-GB" dirty="0" err="1"/>
              <a:t>overtube</a:t>
            </a:r>
            <a:r>
              <a:rPr lang="en-GB" dirty="0"/>
              <a:t>) is advanced over the guidewire </a:t>
            </a:r>
            <a:r>
              <a:rPr lang="en-GB" dirty="0">
                <a:effectLst>
                  <a:outerShdw blurRad="38100" dist="38100" dir="2700000" algn="tl">
                    <a:srgbClr val="000000">
                      <a:alpha val="43137"/>
                    </a:srgbClr>
                  </a:outerShdw>
                </a:effectLst>
              </a:rPr>
              <a:t>and </a:t>
            </a:r>
            <a:r>
              <a:rPr lang="en-GB" dirty="0">
                <a:solidFill>
                  <a:srgbClr val="FF0000"/>
                </a:solidFill>
                <a:effectLst>
                  <a:outerShdw blurRad="38100" dist="38100" dir="2700000" algn="tl">
                    <a:srgbClr val="000000">
                      <a:alpha val="43137"/>
                    </a:srgbClr>
                  </a:outerShdw>
                </a:effectLst>
              </a:rPr>
              <a:t>inflated in </a:t>
            </a:r>
            <a:r>
              <a:rPr lang="en-GB" dirty="0"/>
              <a:t>order to help localizing the indicated puncture site, usually by </a:t>
            </a:r>
            <a:r>
              <a:rPr lang="en-GB" dirty="0">
                <a:solidFill>
                  <a:srgbClr val="FF0000"/>
                </a:solidFill>
              </a:rPr>
              <a:t>puncturing (and bursting) the balloon under EUS-guidance</a:t>
            </a:r>
            <a:r>
              <a:rPr lang="en-GB" dirty="0"/>
              <a:t>, followed by advancement of a guidewire through the puncture needle, which is then used to guide LAMS placement.</a:t>
            </a:r>
          </a:p>
        </p:txBody>
      </p:sp>
    </p:spTree>
    <p:extLst>
      <p:ext uri="{BB962C8B-B14F-4D97-AF65-F5344CB8AC3E}">
        <p14:creationId xmlns:p14="http://schemas.microsoft.com/office/powerpoint/2010/main" val="2411120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D6B5C-5644-A8B8-B555-D581BDA6BC6E}"/>
              </a:ext>
            </a:extLst>
          </p:cNvPr>
          <p:cNvSpPr>
            <a:spLocks noGrp="1"/>
          </p:cNvSpPr>
          <p:nvPr>
            <p:ph type="title"/>
          </p:nvPr>
        </p:nvSpPr>
        <p:spPr/>
        <p:txBody>
          <a:bodyPr/>
          <a:lstStyle/>
          <a:p>
            <a:r>
              <a:rPr lang="en-GB" dirty="0"/>
              <a:t>EPASS technique</a:t>
            </a:r>
          </a:p>
        </p:txBody>
      </p:sp>
      <p:sp>
        <p:nvSpPr>
          <p:cNvPr id="3" name="Content Placeholder 2">
            <a:extLst>
              <a:ext uri="{FF2B5EF4-FFF2-40B4-BE49-F238E27FC236}">
                <a16:creationId xmlns:a16="http://schemas.microsoft.com/office/drawing/2014/main" id="{B4FAE9CA-54EA-437C-8740-9A32415DB2AD}"/>
              </a:ext>
            </a:extLst>
          </p:cNvPr>
          <p:cNvSpPr>
            <a:spLocks noGrp="1"/>
          </p:cNvSpPr>
          <p:nvPr>
            <p:ph idx="1"/>
          </p:nvPr>
        </p:nvSpPr>
        <p:spPr/>
        <p:txBody>
          <a:bodyPr/>
          <a:lstStyle/>
          <a:p>
            <a:r>
              <a:rPr lang="en-GB" dirty="0"/>
              <a:t>EPASS technique, which uses a </a:t>
            </a:r>
            <a:r>
              <a:rPr lang="en-GB" dirty="0">
                <a:solidFill>
                  <a:srgbClr val="FF0000"/>
                </a:solidFill>
              </a:rPr>
              <a:t>dedicated device</a:t>
            </a:r>
            <a:r>
              <a:rPr lang="en-GB" dirty="0"/>
              <a:t>, i.e., a </a:t>
            </a:r>
            <a:r>
              <a:rPr lang="en-GB" dirty="0">
                <a:solidFill>
                  <a:srgbClr val="FF0000"/>
                </a:solidFill>
              </a:rPr>
              <a:t>double-balloon-occlusion catheter endowed with two balloons </a:t>
            </a:r>
            <a:r>
              <a:rPr lang="en-GB" dirty="0"/>
              <a:t>(with 20 cm distance between them) which is inserted through the narrowed segment in the more distal bowel lumen under endoscopic control. Both balloons are filled with </a:t>
            </a:r>
            <a:r>
              <a:rPr lang="en-GB" dirty="0">
                <a:solidFill>
                  <a:srgbClr val="FF0000"/>
                </a:solidFill>
              </a:rPr>
              <a:t>saline or contrast material </a:t>
            </a:r>
            <a:r>
              <a:rPr lang="en-GB" dirty="0"/>
              <a:t>to hold the small intestine in between open. Then saline with contrast material is introduced into the space between the two balloons to distend the small bowel lumen and thus facilitating its stabilization; the next step includes direct puncture and deployment of the LAMS.</a:t>
            </a:r>
          </a:p>
        </p:txBody>
      </p:sp>
    </p:spTree>
    <p:extLst>
      <p:ext uri="{BB962C8B-B14F-4D97-AF65-F5344CB8AC3E}">
        <p14:creationId xmlns:p14="http://schemas.microsoft.com/office/powerpoint/2010/main" val="1621989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B16F11-D19D-39E5-9219-D9E98621EC83}"/>
              </a:ext>
            </a:extLst>
          </p:cNvPr>
          <p:cNvSpPr>
            <a:spLocks noGrp="1"/>
          </p:cNvSpPr>
          <p:nvPr>
            <p:ph idx="1"/>
          </p:nvPr>
        </p:nvSpPr>
        <p:spPr>
          <a:xfrm>
            <a:off x="713117" y="868392"/>
            <a:ext cx="10640683" cy="5308571"/>
          </a:xfrm>
        </p:spPr>
        <p:txBody>
          <a:bodyPr>
            <a:normAutofit/>
          </a:bodyPr>
          <a:lstStyle/>
          <a:p>
            <a:r>
              <a:rPr lang="en-GB" dirty="0"/>
              <a:t> In a recent clinical review including eight studies (seven retrospective and one prospective, with at least 10 patients), </a:t>
            </a:r>
            <a:r>
              <a:rPr lang="en-GB" dirty="0">
                <a:solidFill>
                  <a:srgbClr val="FF0000"/>
                </a:solidFill>
              </a:rPr>
              <a:t>technical success</a:t>
            </a:r>
            <a:r>
              <a:rPr lang="en-GB" dirty="0"/>
              <a:t> was reported to range </a:t>
            </a:r>
            <a:r>
              <a:rPr lang="en-GB" dirty="0">
                <a:solidFill>
                  <a:srgbClr val="FF0000"/>
                </a:solidFill>
              </a:rPr>
              <a:t>between 87% and 96% (</a:t>
            </a:r>
            <a:r>
              <a:rPr lang="en-GB" dirty="0"/>
              <a:t>reaching even 100% after some technical modifications), whereas </a:t>
            </a:r>
            <a:r>
              <a:rPr lang="en-GB" dirty="0">
                <a:solidFill>
                  <a:srgbClr val="FF0000"/>
                </a:solidFill>
              </a:rPr>
              <a:t>clinical success </a:t>
            </a:r>
            <a:r>
              <a:rPr lang="en-GB" dirty="0"/>
              <a:t>was reported to range between </a:t>
            </a:r>
            <a:r>
              <a:rPr lang="en-GB" dirty="0">
                <a:solidFill>
                  <a:srgbClr val="FF0000"/>
                </a:solidFill>
              </a:rPr>
              <a:t>81% and 92%.</a:t>
            </a:r>
          </a:p>
          <a:p>
            <a:endParaRPr lang="en-GB" dirty="0"/>
          </a:p>
          <a:p>
            <a:r>
              <a:rPr lang="en-GB" dirty="0"/>
              <a:t> Similarly, in a recent systematic review and meta-analysis including four retrospective and one prospective study, technical success was reported to be </a:t>
            </a:r>
            <a:r>
              <a:rPr lang="en-GB" dirty="0">
                <a:solidFill>
                  <a:srgbClr val="FF0000"/>
                </a:solidFill>
              </a:rPr>
              <a:t>92.9%</a:t>
            </a:r>
            <a:r>
              <a:rPr lang="en-GB" dirty="0"/>
              <a:t> and </a:t>
            </a:r>
            <a:r>
              <a:rPr lang="en-GB" dirty="0">
                <a:solidFill>
                  <a:srgbClr val="FF0000"/>
                </a:solidFill>
              </a:rPr>
              <a:t>clinical success 90.11</a:t>
            </a:r>
            <a:r>
              <a:rPr lang="en-GB" dirty="0"/>
              <a:t>%. It is important to note that these excellent results were achieved at the cost of </a:t>
            </a:r>
            <a:r>
              <a:rPr lang="en-GB" dirty="0">
                <a:solidFill>
                  <a:srgbClr val="FF0000"/>
                </a:solidFill>
              </a:rPr>
              <a:t>5.6%</a:t>
            </a:r>
            <a:r>
              <a:rPr lang="en-GB" dirty="0"/>
              <a:t> </a:t>
            </a:r>
            <a:r>
              <a:rPr lang="en-GB" dirty="0">
                <a:solidFill>
                  <a:srgbClr val="FF0000"/>
                </a:solidFill>
              </a:rPr>
              <a:t>serious AE </a:t>
            </a:r>
            <a:r>
              <a:rPr lang="en-GB" dirty="0"/>
              <a:t>. among these peritonitis, perforation, bleeding and abdominal pain and </a:t>
            </a:r>
            <a:r>
              <a:rPr lang="en-GB" dirty="0">
                <a:solidFill>
                  <a:srgbClr val="FF0000"/>
                </a:solidFill>
              </a:rPr>
              <a:t>11.4% reintervention rate</a:t>
            </a:r>
            <a:r>
              <a:rPr lang="en-GB" dirty="0"/>
              <a:t>.</a:t>
            </a:r>
          </a:p>
        </p:txBody>
      </p:sp>
    </p:spTree>
    <p:extLst>
      <p:ext uri="{BB962C8B-B14F-4D97-AF65-F5344CB8AC3E}">
        <p14:creationId xmlns:p14="http://schemas.microsoft.com/office/powerpoint/2010/main" val="1204219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028F5-FA89-A281-C70E-FCCC74D8087E}"/>
              </a:ext>
            </a:extLst>
          </p:cNvPr>
          <p:cNvSpPr>
            <a:spLocks noGrp="1"/>
          </p:cNvSpPr>
          <p:nvPr>
            <p:ph type="title"/>
          </p:nvPr>
        </p:nvSpPr>
        <p:spPr>
          <a:xfrm>
            <a:off x="871268" y="500062"/>
            <a:ext cx="10515600" cy="1325563"/>
          </a:xfrm>
        </p:spPr>
        <p:txBody>
          <a:bodyPr>
            <a:normAutofit/>
          </a:bodyPr>
          <a:lstStyle/>
          <a:p>
            <a:r>
              <a:rPr lang="en-GB" sz="5400" dirty="0"/>
              <a:t>ETIOLOGY–EPIDEMIOLOGY</a:t>
            </a:r>
          </a:p>
        </p:txBody>
      </p:sp>
      <p:sp>
        <p:nvSpPr>
          <p:cNvPr id="3" name="Content Placeholder 2">
            <a:extLst>
              <a:ext uri="{FF2B5EF4-FFF2-40B4-BE49-F238E27FC236}">
                <a16:creationId xmlns:a16="http://schemas.microsoft.com/office/drawing/2014/main" id="{2853F058-ED16-AAEB-D473-27A9F337F200}"/>
              </a:ext>
            </a:extLst>
          </p:cNvPr>
          <p:cNvSpPr>
            <a:spLocks noGrp="1"/>
          </p:cNvSpPr>
          <p:nvPr>
            <p:ph idx="1"/>
          </p:nvPr>
        </p:nvSpPr>
        <p:spPr/>
        <p:txBody>
          <a:bodyPr>
            <a:normAutofit/>
          </a:bodyPr>
          <a:lstStyle/>
          <a:p>
            <a:r>
              <a:rPr lang="en-GB" sz="3600" dirty="0"/>
              <a:t>Upper gastrointestinal tract diseases that can be complicated with GOO comprise both </a:t>
            </a:r>
            <a:r>
              <a:rPr lang="en-GB" sz="3600" dirty="0">
                <a:solidFill>
                  <a:srgbClr val="FF0000"/>
                </a:solidFill>
              </a:rPr>
              <a:t>benign</a:t>
            </a:r>
            <a:r>
              <a:rPr lang="en-GB" sz="3600" dirty="0"/>
              <a:t> and </a:t>
            </a:r>
            <a:r>
              <a:rPr lang="en-GB" sz="3600" dirty="0">
                <a:solidFill>
                  <a:srgbClr val="FF0000"/>
                </a:solidFill>
              </a:rPr>
              <a:t>malignant </a:t>
            </a:r>
            <a:r>
              <a:rPr lang="en-GB" sz="3600" dirty="0"/>
              <a:t>disorders.</a:t>
            </a:r>
          </a:p>
          <a:p>
            <a:endParaRPr lang="en-GB" sz="3600" dirty="0"/>
          </a:p>
          <a:p>
            <a:r>
              <a:rPr lang="en-GB" sz="3600" dirty="0">
                <a:solidFill>
                  <a:srgbClr val="FF0000"/>
                </a:solidFill>
              </a:rPr>
              <a:t>gastric or duodenal ulcers </a:t>
            </a:r>
            <a:r>
              <a:rPr lang="en-GB" sz="3600" dirty="0"/>
              <a:t>used to be the prevailing </a:t>
            </a:r>
            <a:r>
              <a:rPr lang="en-GB" sz="3600" dirty="0" err="1"/>
              <a:t>etiology</a:t>
            </a:r>
            <a:r>
              <a:rPr lang="en-GB" sz="3600" dirty="0"/>
              <a:t> for GOO. </a:t>
            </a:r>
          </a:p>
          <a:p>
            <a:endParaRPr lang="en-GB" dirty="0"/>
          </a:p>
        </p:txBody>
      </p:sp>
    </p:spTree>
    <p:extLst>
      <p:ext uri="{BB962C8B-B14F-4D97-AF65-F5344CB8AC3E}">
        <p14:creationId xmlns:p14="http://schemas.microsoft.com/office/powerpoint/2010/main" val="3394952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391DA6-1FF1-AAF3-85A0-ADDEB249866B}"/>
              </a:ext>
            </a:extLst>
          </p:cNvPr>
          <p:cNvSpPr>
            <a:spLocks noGrp="1"/>
          </p:cNvSpPr>
          <p:nvPr>
            <p:ph idx="1"/>
          </p:nvPr>
        </p:nvSpPr>
        <p:spPr>
          <a:xfrm>
            <a:off x="855452" y="1897810"/>
            <a:ext cx="10657936" cy="2018581"/>
          </a:xfrm>
        </p:spPr>
        <p:txBody>
          <a:bodyPr/>
          <a:lstStyle/>
          <a:p>
            <a:r>
              <a:rPr lang="en-GB" dirty="0"/>
              <a:t>it should also be noted that </a:t>
            </a:r>
            <a:r>
              <a:rPr lang="en-GB" dirty="0">
                <a:solidFill>
                  <a:srgbClr val="FF0000"/>
                </a:solidFill>
              </a:rPr>
              <a:t>expertise of the endoscopist </a:t>
            </a:r>
            <a:r>
              <a:rPr lang="en-GB" dirty="0"/>
              <a:t>is a </a:t>
            </a:r>
            <a:r>
              <a:rPr lang="en-GB" dirty="0">
                <a:solidFill>
                  <a:srgbClr val="FF0000"/>
                </a:solidFill>
              </a:rPr>
              <a:t>major </a:t>
            </a:r>
            <a:r>
              <a:rPr lang="en-GB" dirty="0"/>
              <a:t>factor that influences outcomes in </a:t>
            </a:r>
            <a:r>
              <a:rPr lang="en-GB" dirty="0">
                <a:solidFill>
                  <a:srgbClr val="FF0000"/>
                </a:solidFill>
              </a:rPr>
              <a:t>interventional EUS</a:t>
            </a:r>
            <a:r>
              <a:rPr lang="en-GB" dirty="0"/>
              <a:t>, as it remains a method that requires </a:t>
            </a:r>
            <a:r>
              <a:rPr lang="en-GB" dirty="0">
                <a:solidFill>
                  <a:srgbClr val="FF0000"/>
                </a:solidFill>
              </a:rPr>
              <a:t>extensive training.</a:t>
            </a:r>
          </a:p>
        </p:txBody>
      </p:sp>
    </p:spTree>
    <p:extLst>
      <p:ext uri="{BB962C8B-B14F-4D97-AF65-F5344CB8AC3E}">
        <p14:creationId xmlns:p14="http://schemas.microsoft.com/office/powerpoint/2010/main" val="4141710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19786-394A-63F4-E818-324B8E9627A8}"/>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0A078999-7724-7E56-9B10-C41AE05E3E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6333" y="1403231"/>
            <a:ext cx="10423694" cy="4129178"/>
          </a:xfrm>
        </p:spPr>
      </p:pic>
    </p:spTree>
    <p:extLst>
      <p:ext uri="{BB962C8B-B14F-4D97-AF65-F5344CB8AC3E}">
        <p14:creationId xmlns:p14="http://schemas.microsoft.com/office/powerpoint/2010/main" val="1082493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7E6BC-C9A8-D363-B54D-C10A92C40F98}"/>
              </a:ext>
            </a:extLst>
          </p:cNvPr>
          <p:cNvSpPr>
            <a:spLocks noGrp="1"/>
          </p:cNvSpPr>
          <p:nvPr>
            <p:ph type="title"/>
          </p:nvPr>
        </p:nvSpPr>
        <p:spPr/>
        <p:txBody>
          <a:bodyPr/>
          <a:lstStyle/>
          <a:p>
            <a:r>
              <a:rPr lang="en-GB" dirty="0"/>
              <a:t>. SGJ versus SEMS</a:t>
            </a:r>
          </a:p>
        </p:txBody>
      </p:sp>
      <p:sp>
        <p:nvSpPr>
          <p:cNvPr id="5" name="Content Placeholder 4">
            <a:extLst>
              <a:ext uri="{FF2B5EF4-FFF2-40B4-BE49-F238E27FC236}">
                <a16:creationId xmlns:a16="http://schemas.microsoft.com/office/drawing/2014/main" id="{62CF9063-9E26-A63B-2255-8769C28EA62D}"/>
              </a:ext>
            </a:extLst>
          </p:cNvPr>
          <p:cNvSpPr>
            <a:spLocks noGrp="1"/>
          </p:cNvSpPr>
          <p:nvPr>
            <p:ph idx="1"/>
          </p:nvPr>
        </p:nvSpPr>
        <p:spPr/>
        <p:txBody>
          <a:bodyPr>
            <a:normAutofit lnSpcReduction="10000"/>
          </a:bodyPr>
          <a:lstStyle/>
          <a:p>
            <a:r>
              <a:rPr lang="en-GB" dirty="0"/>
              <a:t>In most reports, </a:t>
            </a:r>
            <a:r>
              <a:rPr lang="en-GB" dirty="0">
                <a:solidFill>
                  <a:srgbClr val="FF0000"/>
                </a:solidFill>
              </a:rPr>
              <a:t>high technical and clinical success rates </a:t>
            </a:r>
            <a:r>
              <a:rPr lang="en-GB" dirty="0"/>
              <a:t>of both methods hardly allow statistical differences to be found. </a:t>
            </a:r>
          </a:p>
          <a:p>
            <a:r>
              <a:rPr lang="en-GB" dirty="0">
                <a:solidFill>
                  <a:srgbClr val="FF0000"/>
                </a:solidFill>
              </a:rPr>
              <a:t>Enteral stenting </a:t>
            </a:r>
            <a:r>
              <a:rPr lang="en-GB" dirty="0"/>
              <a:t>requires </a:t>
            </a:r>
            <a:r>
              <a:rPr lang="en-GB" dirty="0">
                <a:solidFill>
                  <a:srgbClr val="FF0000"/>
                </a:solidFill>
              </a:rPr>
              <a:t>less time </a:t>
            </a:r>
            <a:r>
              <a:rPr lang="en-GB" dirty="0"/>
              <a:t>to be performed compared to SGJ and procedure-related </a:t>
            </a:r>
            <a:r>
              <a:rPr lang="en-GB" dirty="0">
                <a:solidFill>
                  <a:srgbClr val="FF0000"/>
                </a:solidFill>
              </a:rPr>
              <a:t>mortality</a:t>
            </a:r>
            <a:r>
              <a:rPr lang="en-GB" dirty="0"/>
              <a:t> was </a:t>
            </a:r>
            <a:r>
              <a:rPr lang="en-GB" dirty="0">
                <a:solidFill>
                  <a:srgbClr val="FF0000"/>
                </a:solidFill>
              </a:rPr>
              <a:t>not </a:t>
            </a:r>
            <a:r>
              <a:rPr lang="en-GB" dirty="0"/>
              <a:t>different between both groups.</a:t>
            </a:r>
          </a:p>
          <a:p>
            <a:r>
              <a:rPr lang="en-GB" dirty="0"/>
              <a:t> </a:t>
            </a:r>
            <a:r>
              <a:rPr lang="en-GB" dirty="0">
                <a:solidFill>
                  <a:srgbClr val="FF0000"/>
                </a:solidFill>
              </a:rPr>
              <a:t>AEs</a:t>
            </a:r>
            <a:r>
              <a:rPr lang="en-GB" dirty="0"/>
              <a:t> after SEMS placement are mainly associated with</a:t>
            </a:r>
            <a:r>
              <a:rPr lang="en-GB" dirty="0">
                <a:solidFill>
                  <a:srgbClr val="FF0000"/>
                </a:solidFill>
              </a:rPr>
              <a:t> stent</a:t>
            </a:r>
            <a:r>
              <a:rPr lang="en-GB" dirty="0"/>
              <a:t> </a:t>
            </a:r>
            <a:r>
              <a:rPr lang="en-GB" dirty="0">
                <a:solidFill>
                  <a:srgbClr val="FF0000"/>
                </a:solidFill>
              </a:rPr>
              <a:t>dysfunction,</a:t>
            </a:r>
            <a:r>
              <a:rPr lang="en-GB" dirty="0"/>
              <a:t> usually </a:t>
            </a:r>
            <a:r>
              <a:rPr lang="en-GB" dirty="0">
                <a:solidFill>
                  <a:srgbClr val="FF0000"/>
                </a:solidFill>
              </a:rPr>
              <a:t>re-obstruction</a:t>
            </a:r>
            <a:r>
              <a:rPr lang="en-GB" dirty="0"/>
              <a:t> and </a:t>
            </a:r>
            <a:r>
              <a:rPr lang="en-GB" dirty="0">
                <a:solidFill>
                  <a:srgbClr val="FF0000"/>
                </a:solidFill>
              </a:rPr>
              <a:t>migration</a:t>
            </a:r>
            <a:r>
              <a:rPr lang="en-GB" dirty="0"/>
              <a:t>, both leading to an increased need for reinterventions.</a:t>
            </a:r>
          </a:p>
          <a:p>
            <a:r>
              <a:rPr lang="en-GB" dirty="0"/>
              <a:t> </a:t>
            </a:r>
            <a:r>
              <a:rPr lang="en-GB" dirty="0">
                <a:solidFill>
                  <a:srgbClr val="FF0000"/>
                </a:solidFill>
              </a:rPr>
              <a:t>hospital stay </a:t>
            </a:r>
            <a:r>
              <a:rPr lang="en-GB" dirty="0"/>
              <a:t>(and overall costs) were significantly reduced when placing </a:t>
            </a:r>
            <a:r>
              <a:rPr lang="en-GB" dirty="0">
                <a:solidFill>
                  <a:srgbClr val="FF0000"/>
                </a:solidFill>
              </a:rPr>
              <a:t>SEMS</a:t>
            </a:r>
            <a:r>
              <a:rPr lang="en-GB" dirty="0"/>
              <a:t>, due to the minimally invasive nature of stenting compared to SGJ.</a:t>
            </a:r>
          </a:p>
          <a:p>
            <a:endParaRPr lang="en-GB" dirty="0"/>
          </a:p>
        </p:txBody>
      </p:sp>
    </p:spTree>
    <p:extLst>
      <p:ext uri="{BB962C8B-B14F-4D97-AF65-F5344CB8AC3E}">
        <p14:creationId xmlns:p14="http://schemas.microsoft.com/office/powerpoint/2010/main" val="1865648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47BCE-185F-B376-6826-F19677517A1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6839E83-424B-DEAC-4D20-BA894ED4432D}"/>
              </a:ext>
            </a:extLst>
          </p:cNvPr>
          <p:cNvSpPr>
            <a:spLocks noGrp="1"/>
          </p:cNvSpPr>
          <p:nvPr>
            <p:ph idx="1"/>
          </p:nvPr>
        </p:nvSpPr>
        <p:spPr/>
        <p:txBody>
          <a:bodyPr/>
          <a:lstStyle/>
          <a:p>
            <a:r>
              <a:rPr lang="en-GB" dirty="0"/>
              <a:t>Overall, the decision for the most appropriate form of therapy for a specific patient should </a:t>
            </a:r>
            <a:r>
              <a:rPr lang="en-GB" dirty="0">
                <a:solidFill>
                  <a:srgbClr val="FF0000"/>
                </a:solidFill>
              </a:rPr>
              <a:t>be individualized </a:t>
            </a:r>
            <a:r>
              <a:rPr lang="en-GB" dirty="0"/>
              <a:t>depending on whether the patient is fit enough to undergo a surgical procedure, the patient’s </a:t>
            </a:r>
            <a:r>
              <a:rPr lang="en-GB" dirty="0">
                <a:solidFill>
                  <a:srgbClr val="FF0000"/>
                </a:solidFill>
              </a:rPr>
              <a:t>predicted survival </a:t>
            </a:r>
            <a:r>
              <a:rPr lang="en-GB" dirty="0"/>
              <a:t>and </a:t>
            </a:r>
            <a:r>
              <a:rPr lang="en-GB" dirty="0">
                <a:solidFill>
                  <a:srgbClr val="FF0000"/>
                </a:solidFill>
              </a:rPr>
              <a:t>the cause of </a:t>
            </a:r>
            <a:r>
              <a:rPr lang="en-GB" dirty="0"/>
              <a:t>the obstruction.</a:t>
            </a:r>
          </a:p>
          <a:p>
            <a:r>
              <a:rPr lang="en-GB" dirty="0"/>
              <a:t> SGJ seems to </a:t>
            </a:r>
            <a:r>
              <a:rPr lang="en-GB" dirty="0">
                <a:solidFill>
                  <a:srgbClr val="FF0000"/>
                </a:solidFill>
              </a:rPr>
              <a:t>provide better long-term results </a:t>
            </a:r>
            <a:r>
              <a:rPr lang="en-GB" dirty="0"/>
              <a:t>with fewer reinterventions but should be reserved for those with a more </a:t>
            </a:r>
            <a:r>
              <a:rPr lang="en-GB" dirty="0">
                <a:solidFill>
                  <a:srgbClr val="FF0000"/>
                </a:solidFill>
              </a:rPr>
              <a:t>prolonged</a:t>
            </a:r>
            <a:r>
              <a:rPr lang="en-GB" dirty="0"/>
              <a:t> predicted survival. A 2-month </a:t>
            </a:r>
            <a:r>
              <a:rPr lang="en-GB" dirty="0" err="1"/>
              <a:t>cutoff</a:t>
            </a:r>
            <a:r>
              <a:rPr lang="en-GB" dirty="0"/>
              <a:t> has been proposed.</a:t>
            </a:r>
          </a:p>
        </p:txBody>
      </p:sp>
    </p:spTree>
    <p:extLst>
      <p:ext uri="{BB962C8B-B14F-4D97-AF65-F5344CB8AC3E}">
        <p14:creationId xmlns:p14="http://schemas.microsoft.com/office/powerpoint/2010/main" val="811075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7EE01-29E3-067D-04F1-84FF18AE0324}"/>
              </a:ext>
            </a:extLst>
          </p:cNvPr>
          <p:cNvSpPr>
            <a:spLocks noGrp="1"/>
          </p:cNvSpPr>
          <p:nvPr>
            <p:ph type="title"/>
          </p:nvPr>
        </p:nvSpPr>
        <p:spPr/>
        <p:txBody>
          <a:bodyPr/>
          <a:lstStyle/>
          <a:p>
            <a:r>
              <a:rPr lang="en-GB" dirty="0"/>
              <a:t>SGJ versus EUS-GE</a:t>
            </a:r>
          </a:p>
        </p:txBody>
      </p:sp>
      <p:sp>
        <p:nvSpPr>
          <p:cNvPr id="3" name="Content Placeholder 2">
            <a:extLst>
              <a:ext uri="{FF2B5EF4-FFF2-40B4-BE49-F238E27FC236}">
                <a16:creationId xmlns:a16="http://schemas.microsoft.com/office/drawing/2014/main" id="{69611E7D-6592-A3E4-FBCF-0AED30425906}"/>
              </a:ext>
            </a:extLst>
          </p:cNvPr>
          <p:cNvSpPr>
            <a:spLocks noGrp="1"/>
          </p:cNvSpPr>
          <p:nvPr>
            <p:ph idx="1"/>
          </p:nvPr>
        </p:nvSpPr>
        <p:spPr>
          <a:xfrm>
            <a:off x="701615" y="1319842"/>
            <a:ext cx="10692442" cy="5538158"/>
          </a:xfrm>
        </p:spPr>
        <p:txBody>
          <a:bodyPr>
            <a:normAutofit/>
          </a:bodyPr>
          <a:lstStyle/>
          <a:p>
            <a:r>
              <a:rPr lang="en-GB" dirty="0"/>
              <a:t>There is only </a:t>
            </a:r>
            <a:r>
              <a:rPr lang="en-GB" dirty="0">
                <a:solidFill>
                  <a:srgbClr val="FF0000"/>
                </a:solidFill>
              </a:rPr>
              <a:t>a limited number of comparative </a:t>
            </a:r>
            <a:r>
              <a:rPr lang="en-GB" dirty="0"/>
              <a:t>studies between SGJ and EUS-GE available. </a:t>
            </a:r>
          </a:p>
          <a:p>
            <a:r>
              <a:rPr lang="en-GB" dirty="0"/>
              <a:t>a systematic review and meta-analysis and demonstrated a significantly higher </a:t>
            </a:r>
            <a:r>
              <a:rPr lang="en-GB" dirty="0">
                <a:solidFill>
                  <a:srgbClr val="FF0000"/>
                </a:solidFill>
              </a:rPr>
              <a:t>technical success rate for SGJ</a:t>
            </a:r>
            <a:r>
              <a:rPr lang="en-GB" dirty="0"/>
              <a:t>, but similar </a:t>
            </a:r>
            <a:r>
              <a:rPr lang="en-GB" dirty="0">
                <a:solidFill>
                  <a:srgbClr val="FF0000"/>
                </a:solidFill>
              </a:rPr>
              <a:t>clinical success rates </a:t>
            </a:r>
            <a:r>
              <a:rPr lang="en-GB" dirty="0"/>
              <a:t>and significantly </a:t>
            </a:r>
            <a:r>
              <a:rPr lang="en-GB" dirty="0">
                <a:solidFill>
                  <a:srgbClr val="FF0000"/>
                </a:solidFill>
              </a:rPr>
              <a:t>fewer AEs for EUS-GE</a:t>
            </a:r>
            <a:r>
              <a:rPr lang="en-GB" dirty="0"/>
              <a:t>.</a:t>
            </a:r>
          </a:p>
          <a:p>
            <a:r>
              <a:rPr lang="en-GB" dirty="0"/>
              <a:t> EUS-GE should be considered </a:t>
            </a:r>
            <a:r>
              <a:rPr lang="en-GB" dirty="0">
                <a:solidFill>
                  <a:srgbClr val="FF0000"/>
                </a:solidFill>
              </a:rPr>
              <a:t>a minimally invasive treatment</a:t>
            </a:r>
            <a:r>
              <a:rPr lang="en-GB" dirty="0"/>
              <a:t>, which however needs special training with a possibly significant learning curve and which, for the moment, should be performed in </a:t>
            </a:r>
            <a:r>
              <a:rPr lang="en-GB" dirty="0">
                <a:solidFill>
                  <a:srgbClr val="FF0000"/>
                </a:solidFill>
              </a:rPr>
              <a:t>specialized </a:t>
            </a:r>
            <a:r>
              <a:rPr lang="en-GB" dirty="0" err="1">
                <a:solidFill>
                  <a:srgbClr val="FF0000"/>
                </a:solidFill>
              </a:rPr>
              <a:t>centers</a:t>
            </a:r>
            <a:r>
              <a:rPr lang="en-GB" dirty="0">
                <a:solidFill>
                  <a:srgbClr val="FF0000"/>
                </a:solidFill>
              </a:rPr>
              <a:t> with significant expertise</a:t>
            </a:r>
            <a:r>
              <a:rPr lang="en-GB" dirty="0"/>
              <a:t>. Thus, more data, especially RCTs are required, incorporating real-life results to draw more reliable conclusions.</a:t>
            </a:r>
          </a:p>
        </p:txBody>
      </p:sp>
    </p:spTree>
    <p:extLst>
      <p:ext uri="{BB962C8B-B14F-4D97-AF65-F5344CB8AC3E}">
        <p14:creationId xmlns:p14="http://schemas.microsoft.com/office/powerpoint/2010/main" val="208761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A04A-B6F9-394B-CF28-B7B250C90A2A}"/>
              </a:ext>
            </a:extLst>
          </p:cNvPr>
          <p:cNvSpPr>
            <a:spLocks noGrp="1"/>
          </p:cNvSpPr>
          <p:nvPr>
            <p:ph type="title"/>
          </p:nvPr>
        </p:nvSpPr>
        <p:spPr/>
        <p:txBody>
          <a:bodyPr/>
          <a:lstStyle/>
          <a:p>
            <a:r>
              <a:rPr lang="en-GB" dirty="0"/>
              <a:t>SEMS versus EUS-GE</a:t>
            </a:r>
          </a:p>
        </p:txBody>
      </p:sp>
      <p:sp>
        <p:nvSpPr>
          <p:cNvPr id="3" name="Content Placeholder 2">
            <a:extLst>
              <a:ext uri="{FF2B5EF4-FFF2-40B4-BE49-F238E27FC236}">
                <a16:creationId xmlns:a16="http://schemas.microsoft.com/office/drawing/2014/main" id="{67EBFB22-5A2A-B43E-F9D5-1AA5876CADE6}"/>
              </a:ext>
            </a:extLst>
          </p:cNvPr>
          <p:cNvSpPr>
            <a:spLocks noGrp="1"/>
          </p:cNvSpPr>
          <p:nvPr>
            <p:ph idx="1"/>
          </p:nvPr>
        </p:nvSpPr>
        <p:spPr/>
        <p:txBody>
          <a:bodyPr/>
          <a:lstStyle/>
          <a:p>
            <a:r>
              <a:rPr lang="en-GB" dirty="0"/>
              <a:t>EUS-GE was demonstrated to have </a:t>
            </a:r>
            <a:r>
              <a:rPr lang="en-GB" dirty="0">
                <a:solidFill>
                  <a:srgbClr val="FF0000"/>
                </a:solidFill>
              </a:rPr>
              <a:t>lower technical and higher clinical success rates</a:t>
            </a:r>
            <a:r>
              <a:rPr lang="en-GB" dirty="0"/>
              <a:t>, but without a significant statistical difference. </a:t>
            </a:r>
          </a:p>
          <a:p>
            <a:r>
              <a:rPr lang="en-GB" dirty="0"/>
              <a:t>a more recent retrospective study including 100 patients (22 underwent EUS-GE and 78 SEMS placement) reported higher initial </a:t>
            </a:r>
            <a:r>
              <a:rPr lang="en-GB" dirty="0">
                <a:solidFill>
                  <a:srgbClr val="FF0000"/>
                </a:solidFill>
              </a:rPr>
              <a:t>clinical success for the EUS-GE group </a:t>
            </a:r>
            <a:r>
              <a:rPr lang="en-GB" dirty="0"/>
              <a:t>(95.8% vs 76.3%, p=0.042) </a:t>
            </a:r>
          </a:p>
          <a:p>
            <a:r>
              <a:rPr lang="en-GB" dirty="0"/>
              <a:t>suggest that </a:t>
            </a:r>
            <a:r>
              <a:rPr lang="en-GB" dirty="0">
                <a:solidFill>
                  <a:srgbClr val="FF0000"/>
                </a:solidFill>
              </a:rPr>
              <a:t>EUS-GE </a:t>
            </a:r>
            <a:r>
              <a:rPr lang="en-GB" dirty="0"/>
              <a:t>is a </a:t>
            </a:r>
            <a:r>
              <a:rPr lang="en-GB" dirty="0">
                <a:solidFill>
                  <a:srgbClr val="FF0000"/>
                </a:solidFill>
              </a:rPr>
              <a:t>safe and effective minimally </a:t>
            </a:r>
            <a:r>
              <a:rPr lang="en-GB" dirty="0"/>
              <a:t>invasive technique, overall doing better than SEMS and with results comparable to those of SGJ. </a:t>
            </a:r>
          </a:p>
        </p:txBody>
      </p:sp>
    </p:spTree>
    <p:extLst>
      <p:ext uri="{BB962C8B-B14F-4D97-AF65-F5344CB8AC3E}">
        <p14:creationId xmlns:p14="http://schemas.microsoft.com/office/powerpoint/2010/main" val="3216110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4C6A4BC-DA6C-1B33-52F6-8D2A09CFB6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5929" y="1589881"/>
            <a:ext cx="10515600" cy="3787653"/>
          </a:xfrm>
        </p:spPr>
      </p:pic>
    </p:spTree>
    <p:extLst>
      <p:ext uri="{BB962C8B-B14F-4D97-AF65-F5344CB8AC3E}">
        <p14:creationId xmlns:p14="http://schemas.microsoft.com/office/powerpoint/2010/main" val="686773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BD420-A2A0-1AE4-E35E-7185B2361BEE}"/>
              </a:ext>
            </a:extLst>
          </p:cNvPr>
          <p:cNvSpPr>
            <a:spLocks noGrp="1"/>
          </p:cNvSpPr>
          <p:nvPr>
            <p:ph type="title"/>
          </p:nvPr>
        </p:nvSpPr>
        <p:spPr/>
        <p:txBody>
          <a:bodyPr/>
          <a:lstStyle/>
          <a:p>
            <a:r>
              <a:rPr lang="en-GB" dirty="0"/>
              <a:t>CONCLUSION AND FUTURE PROSPECTS</a:t>
            </a:r>
          </a:p>
        </p:txBody>
      </p:sp>
      <p:sp>
        <p:nvSpPr>
          <p:cNvPr id="3" name="Content Placeholder 2">
            <a:extLst>
              <a:ext uri="{FF2B5EF4-FFF2-40B4-BE49-F238E27FC236}">
                <a16:creationId xmlns:a16="http://schemas.microsoft.com/office/drawing/2014/main" id="{58AEBC43-C202-0B1D-139A-D6FA4C22B1F0}"/>
              </a:ext>
            </a:extLst>
          </p:cNvPr>
          <p:cNvSpPr>
            <a:spLocks noGrp="1"/>
          </p:cNvSpPr>
          <p:nvPr>
            <p:ph idx="1"/>
          </p:nvPr>
        </p:nvSpPr>
        <p:spPr/>
        <p:txBody>
          <a:bodyPr/>
          <a:lstStyle/>
          <a:p>
            <a:r>
              <a:rPr lang="en-GB" dirty="0"/>
              <a:t>This review of the current literature seems to support that </a:t>
            </a:r>
            <a:r>
              <a:rPr lang="en-GB" dirty="0">
                <a:solidFill>
                  <a:srgbClr val="FF0000"/>
                </a:solidFill>
              </a:rPr>
              <a:t>all </a:t>
            </a:r>
            <a:r>
              <a:rPr lang="en-GB" dirty="0"/>
              <a:t>available therapeutic tools, including </a:t>
            </a:r>
            <a:r>
              <a:rPr lang="en-GB" dirty="0">
                <a:solidFill>
                  <a:srgbClr val="FF0000"/>
                </a:solidFill>
              </a:rPr>
              <a:t>SGJ, SEMS or EUS-GE </a:t>
            </a:r>
            <a:r>
              <a:rPr lang="en-GB" dirty="0"/>
              <a:t>are safe and effective options for the treatment of GOO, with each of them having </a:t>
            </a:r>
            <a:r>
              <a:rPr lang="en-GB" dirty="0">
                <a:solidFill>
                  <a:srgbClr val="FF0000"/>
                </a:solidFill>
              </a:rPr>
              <a:t>its own advantages </a:t>
            </a:r>
            <a:r>
              <a:rPr lang="en-GB" dirty="0"/>
              <a:t>but also special properties.</a:t>
            </a:r>
          </a:p>
          <a:p>
            <a:r>
              <a:rPr lang="en-GB" dirty="0"/>
              <a:t> The decision which one to perform should to a large extent depend on </a:t>
            </a:r>
            <a:r>
              <a:rPr lang="en-GB" dirty="0">
                <a:solidFill>
                  <a:srgbClr val="FF0000"/>
                </a:solidFill>
              </a:rPr>
              <a:t>clinical criteria </a:t>
            </a:r>
            <a:r>
              <a:rPr lang="en-GB" dirty="0"/>
              <a:t>of the patient, the </a:t>
            </a:r>
            <a:r>
              <a:rPr lang="en-GB" dirty="0">
                <a:solidFill>
                  <a:srgbClr val="FF0000"/>
                </a:solidFill>
              </a:rPr>
              <a:t>location and type of obstruction </a:t>
            </a:r>
            <a:r>
              <a:rPr lang="en-GB" dirty="0"/>
              <a:t>in the distal stomach or proximal duodenum, as well as availability and </a:t>
            </a:r>
            <a:r>
              <a:rPr lang="en-GB" dirty="0">
                <a:solidFill>
                  <a:srgbClr val="FF0000"/>
                </a:solidFill>
              </a:rPr>
              <a:t>expertise of the endoscopic team</a:t>
            </a:r>
            <a:r>
              <a:rPr lang="en-GB" dirty="0"/>
              <a:t>.</a:t>
            </a:r>
          </a:p>
        </p:txBody>
      </p:sp>
    </p:spTree>
    <p:extLst>
      <p:ext uri="{BB962C8B-B14F-4D97-AF65-F5344CB8AC3E}">
        <p14:creationId xmlns:p14="http://schemas.microsoft.com/office/powerpoint/2010/main" val="3513412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9EBE9-95AA-A398-ECC7-4C414C2BB51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ECBDB81-14DD-9744-1FF4-BC7297C8B650}"/>
              </a:ext>
            </a:extLst>
          </p:cNvPr>
          <p:cNvSpPr>
            <a:spLocks noGrp="1"/>
          </p:cNvSpPr>
          <p:nvPr>
            <p:ph idx="1"/>
          </p:nvPr>
        </p:nvSpPr>
        <p:spPr/>
        <p:txBody>
          <a:bodyPr>
            <a:normAutofit fontScale="92500" lnSpcReduction="10000"/>
          </a:bodyPr>
          <a:lstStyle/>
          <a:p>
            <a:r>
              <a:rPr lang="en-GB" dirty="0"/>
              <a:t>When taking this into consideration, </a:t>
            </a:r>
            <a:r>
              <a:rPr lang="en-GB" dirty="0">
                <a:solidFill>
                  <a:srgbClr val="FF0000"/>
                </a:solidFill>
              </a:rPr>
              <a:t>SGJ</a:t>
            </a:r>
            <a:r>
              <a:rPr lang="en-GB" dirty="0"/>
              <a:t> could be the </a:t>
            </a:r>
            <a:r>
              <a:rPr lang="en-GB" dirty="0">
                <a:solidFill>
                  <a:srgbClr val="FF0000"/>
                </a:solidFill>
              </a:rPr>
              <a:t>best choice </a:t>
            </a:r>
            <a:r>
              <a:rPr lang="en-GB" dirty="0"/>
              <a:t>for patients with </a:t>
            </a:r>
            <a:r>
              <a:rPr lang="en-GB" dirty="0">
                <a:solidFill>
                  <a:srgbClr val="FF0000"/>
                </a:solidFill>
              </a:rPr>
              <a:t>malignant GOO </a:t>
            </a:r>
            <a:r>
              <a:rPr lang="en-GB" dirty="0"/>
              <a:t>and </a:t>
            </a:r>
            <a:r>
              <a:rPr lang="en-GB" dirty="0">
                <a:solidFill>
                  <a:srgbClr val="FF0000"/>
                </a:solidFill>
              </a:rPr>
              <a:t>a better life expectancy,</a:t>
            </a:r>
            <a:r>
              <a:rPr lang="en-GB" dirty="0"/>
              <a:t> whereas </a:t>
            </a:r>
            <a:r>
              <a:rPr lang="en-GB" dirty="0">
                <a:solidFill>
                  <a:srgbClr val="FF0000"/>
                </a:solidFill>
              </a:rPr>
              <a:t>SEMS placement </a:t>
            </a:r>
            <a:r>
              <a:rPr lang="en-GB" dirty="0"/>
              <a:t>as a minimally invasive alternative would be preferable for patients with </a:t>
            </a:r>
            <a:r>
              <a:rPr lang="en-GB" dirty="0">
                <a:solidFill>
                  <a:srgbClr val="FF0000"/>
                </a:solidFill>
              </a:rPr>
              <a:t>a worse prognosis</a:t>
            </a:r>
            <a:r>
              <a:rPr lang="en-GB" dirty="0"/>
              <a:t>.</a:t>
            </a:r>
          </a:p>
          <a:p>
            <a:r>
              <a:rPr lang="en-GB" dirty="0"/>
              <a:t> </a:t>
            </a:r>
            <a:r>
              <a:rPr lang="en-GB" dirty="0">
                <a:solidFill>
                  <a:srgbClr val="FF0000"/>
                </a:solidFill>
              </a:rPr>
              <a:t>SEMS placement </a:t>
            </a:r>
            <a:r>
              <a:rPr lang="en-GB" dirty="0"/>
              <a:t>remains the endoscopic technique most commonly performed due to the </a:t>
            </a:r>
            <a:r>
              <a:rPr lang="en-GB" dirty="0">
                <a:solidFill>
                  <a:srgbClr val="FF0000"/>
                </a:solidFill>
              </a:rPr>
              <a:t>advanced stage</a:t>
            </a:r>
            <a:r>
              <a:rPr lang="en-GB" dirty="0"/>
              <a:t> many patients present. Finally, EUS-GE is definitely the “</a:t>
            </a:r>
            <a:r>
              <a:rPr lang="en-GB" dirty="0">
                <a:solidFill>
                  <a:srgbClr val="FF0000"/>
                </a:solidFill>
              </a:rPr>
              <a:t>new kid on the block</a:t>
            </a:r>
            <a:r>
              <a:rPr lang="en-GB" dirty="0"/>
              <a:t>” for the minimally invasive endoscopic management of GOO and could even be efficiently utilized as a technique that combines the best aspects of the other two methods.</a:t>
            </a:r>
          </a:p>
          <a:p>
            <a:r>
              <a:rPr lang="en-GB" dirty="0"/>
              <a:t> In our opinion, EUS-GE likely will eventually replace </a:t>
            </a:r>
            <a:r>
              <a:rPr lang="en-GB" dirty="0">
                <a:solidFill>
                  <a:srgbClr val="FF0000"/>
                </a:solidFill>
              </a:rPr>
              <a:t>SGJ in the future</a:t>
            </a:r>
            <a:r>
              <a:rPr lang="en-GB" dirty="0"/>
              <a:t>, of course when it is clearly shown that EUS-GE is at least as </a:t>
            </a:r>
            <a:r>
              <a:rPr lang="en-GB" dirty="0">
                <a:solidFill>
                  <a:srgbClr val="FF0000"/>
                </a:solidFill>
              </a:rPr>
              <a:t>effective and safe </a:t>
            </a:r>
            <a:r>
              <a:rPr lang="en-GB" dirty="0"/>
              <a:t>as SGJ</a:t>
            </a:r>
          </a:p>
        </p:txBody>
      </p:sp>
    </p:spTree>
    <p:extLst>
      <p:ext uri="{BB962C8B-B14F-4D97-AF65-F5344CB8AC3E}">
        <p14:creationId xmlns:p14="http://schemas.microsoft.com/office/powerpoint/2010/main" val="3638166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1AD424-28A5-57FB-E7D4-705BAB30D92D}"/>
              </a:ext>
            </a:extLst>
          </p:cNvPr>
          <p:cNvSpPr>
            <a:spLocks noGrp="1"/>
          </p:cNvSpPr>
          <p:nvPr>
            <p:ph idx="1"/>
          </p:nvPr>
        </p:nvSpPr>
        <p:spPr/>
        <p:txBody>
          <a:bodyPr/>
          <a:lstStyle/>
          <a:p>
            <a:r>
              <a:rPr lang="en-GB" dirty="0"/>
              <a:t>. In any case, though, it needs to be stressed that patients with GOO can be treated most effectively in a </a:t>
            </a:r>
            <a:r>
              <a:rPr lang="en-GB" dirty="0">
                <a:solidFill>
                  <a:srgbClr val="FF0000"/>
                </a:solidFill>
              </a:rPr>
              <a:t>multidisciplinary environment</a:t>
            </a:r>
            <a:r>
              <a:rPr lang="en-GB" dirty="0"/>
              <a:t>, with more than </a:t>
            </a:r>
            <a:r>
              <a:rPr lang="en-GB" dirty="0">
                <a:solidFill>
                  <a:srgbClr val="FF0000"/>
                </a:solidFill>
              </a:rPr>
              <a:t>one specialist available</a:t>
            </a:r>
            <a:r>
              <a:rPr lang="en-GB" dirty="0"/>
              <a:t>, with the aim to achieve better outcomes for patients with GOO.</a:t>
            </a:r>
          </a:p>
        </p:txBody>
      </p:sp>
    </p:spTree>
    <p:extLst>
      <p:ext uri="{BB962C8B-B14F-4D97-AF65-F5344CB8AC3E}">
        <p14:creationId xmlns:p14="http://schemas.microsoft.com/office/powerpoint/2010/main" val="400704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1887-D9FC-705C-BF45-81600DBF5C49}"/>
              </a:ext>
            </a:extLst>
          </p:cNvPr>
          <p:cNvSpPr>
            <a:spLocks noGrp="1"/>
          </p:cNvSpPr>
          <p:nvPr>
            <p:ph type="title"/>
          </p:nvPr>
        </p:nvSpPr>
        <p:spPr/>
        <p:txBody>
          <a:bodyPr/>
          <a:lstStyle/>
          <a:p>
            <a:r>
              <a:rPr lang="en-GB" dirty="0"/>
              <a:t>Benign cause</a:t>
            </a:r>
          </a:p>
        </p:txBody>
      </p:sp>
      <p:sp>
        <p:nvSpPr>
          <p:cNvPr id="3" name="Content Placeholder 2">
            <a:extLst>
              <a:ext uri="{FF2B5EF4-FFF2-40B4-BE49-F238E27FC236}">
                <a16:creationId xmlns:a16="http://schemas.microsoft.com/office/drawing/2014/main" id="{9785FCB8-1937-AC85-B496-649712D90D63}"/>
              </a:ext>
            </a:extLst>
          </p:cNvPr>
          <p:cNvSpPr>
            <a:spLocks noGrp="1"/>
          </p:cNvSpPr>
          <p:nvPr>
            <p:ph idx="1"/>
          </p:nvPr>
        </p:nvSpPr>
        <p:spPr/>
        <p:txBody>
          <a:bodyPr>
            <a:normAutofit lnSpcReduction="10000"/>
          </a:bodyPr>
          <a:lstStyle/>
          <a:p>
            <a:r>
              <a:rPr lang="en-GB" sz="3500" dirty="0"/>
              <a:t>Although they still account for most cases with a benign cause, their incidence has </a:t>
            </a:r>
            <a:r>
              <a:rPr lang="en-GB" sz="3500" dirty="0">
                <a:solidFill>
                  <a:srgbClr val="FF0000"/>
                </a:solidFill>
              </a:rPr>
              <a:t>significantly decreased </a:t>
            </a:r>
            <a:r>
              <a:rPr lang="en-GB" sz="3500" dirty="0"/>
              <a:t>due to extensive </a:t>
            </a:r>
            <a:r>
              <a:rPr lang="en-GB" sz="3500" dirty="0">
                <a:solidFill>
                  <a:srgbClr val="FF0000"/>
                </a:solidFill>
              </a:rPr>
              <a:t>eradication of Helicobacter pylori </a:t>
            </a:r>
            <a:r>
              <a:rPr lang="en-GB" sz="3500" dirty="0"/>
              <a:t>infection and the equally extensive use of </a:t>
            </a:r>
            <a:r>
              <a:rPr lang="en-GB" sz="3500" dirty="0">
                <a:solidFill>
                  <a:srgbClr val="FF0000"/>
                </a:solidFill>
              </a:rPr>
              <a:t>proton pump inhibitors.</a:t>
            </a:r>
          </a:p>
          <a:p>
            <a:r>
              <a:rPr lang="en-GB" sz="3500" dirty="0"/>
              <a:t>Other non-neoplastic causes of GOO include strictures from </a:t>
            </a:r>
            <a:r>
              <a:rPr lang="en-GB" sz="3500" dirty="0">
                <a:solidFill>
                  <a:srgbClr val="FF0000"/>
                </a:solidFill>
              </a:rPr>
              <a:t>chronic pancreatitis</a:t>
            </a:r>
            <a:r>
              <a:rPr lang="en-GB" sz="3500" dirty="0"/>
              <a:t>, </a:t>
            </a:r>
            <a:r>
              <a:rPr lang="en-GB" sz="3500" dirty="0">
                <a:solidFill>
                  <a:srgbClr val="FF0000"/>
                </a:solidFill>
              </a:rPr>
              <a:t>nonsteroidal anti-inflammatory </a:t>
            </a:r>
            <a:r>
              <a:rPr lang="en-GB" sz="3500" dirty="0"/>
              <a:t>drugs </a:t>
            </a:r>
            <a:r>
              <a:rPr lang="en-GB" sz="3500" dirty="0">
                <a:solidFill>
                  <a:srgbClr val="FF0000"/>
                </a:solidFill>
              </a:rPr>
              <a:t>or Crohn’s disease</a:t>
            </a:r>
            <a:r>
              <a:rPr lang="en-GB" sz="3500" dirty="0"/>
              <a:t>, </a:t>
            </a:r>
            <a:r>
              <a:rPr lang="en-GB" sz="3500" dirty="0">
                <a:solidFill>
                  <a:srgbClr val="FF0000"/>
                </a:solidFill>
              </a:rPr>
              <a:t>caustic</a:t>
            </a:r>
            <a:r>
              <a:rPr lang="en-GB" sz="3500" dirty="0"/>
              <a:t> </a:t>
            </a:r>
            <a:r>
              <a:rPr lang="en-GB" sz="3500" dirty="0">
                <a:solidFill>
                  <a:srgbClr val="FF0000"/>
                </a:solidFill>
              </a:rPr>
              <a:t>ingestion</a:t>
            </a:r>
            <a:r>
              <a:rPr lang="en-GB" sz="3500" dirty="0"/>
              <a:t>, </a:t>
            </a:r>
            <a:r>
              <a:rPr lang="en-GB" sz="3500" dirty="0">
                <a:solidFill>
                  <a:srgbClr val="FF0000"/>
                </a:solidFill>
              </a:rPr>
              <a:t>surgical anastomosis scarring</a:t>
            </a:r>
            <a:r>
              <a:rPr lang="en-GB" sz="3500" dirty="0"/>
              <a:t>, or </a:t>
            </a:r>
            <a:r>
              <a:rPr lang="en-GB" sz="3500" dirty="0">
                <a:solidFill>
                  <a:srgbClr val="FF0000"/>
                </a:solidFill>
              </a:rPr>
              <a:t>adhesions</a:t>
            </a:r>
            <a:r>
              <a:rPr lang="en-GB" sz="4000" dirty="0">
                <a:solidFill>
                  <a:srgbClr val="FF0000"/>
                </a:solidFill>
              </a:rPr>
              <a:t>.</a:t>
            </a:r>
          </a:p>
          <a:p>
            <a:endParaRPr lang="en-GB" dirty="0"/>
          </a:p>
        </p:txBody>
      </p:sp>
    </p:spTree>
    <p:extLst>
      <p:ext uri="{BB962C8B-B14F-4D97-AF65-F5344CB8AC3E}">
        <p14:creationId xmlns:p14="http://schemas.microsoft.com/office/powerpoint/2010/main" val="1516153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5585E-9B63-9BF2-86BA-38C34F336881}"/>
              </a:ext>
            </a:extLst>
          </p:cNvPr>
          <p:cNvSpPr>
            <a:spLocks noGrp="1"/>
          </p:cNvSpPr>
          <p:nvPr>
            <p:ph type="title"/>
          </p:nvPr>
        </p:nvSpPr>
        <p:spPr/>
        <p:txBody>
          <a:bodyPr/>
          <a:lstStyle/>
          <a:p>
            <a:r>
              <a:rPr lang="en-GB" dirty="0"/>
              <a:t>Malignant causes</a:t>
            </a:r>
          </a:p>
        </p:txBody>
      </p:sp>
      <p:sp>
        <p:nvSpPr>
          <p:cNvPr id="3" name="Content Placeholder 2">
            <a:extLst>
              <a:ext uri="{FF2B5EF4-FFF2-40B4-BE49-F238E27FC236}">
                <a16:creationId xmlns:a16="http://schemas.microsoft.com/office/drawing/2014/main" id="{54CE31C6-40EC-C881-16EC-8E1EBEB2696B}"/>
              </a:ext>
            </a:extLst>
          </p:cNvPr>
          <p:cNvSpPr>
            <a:spLocks noGrp="1"/>
          </p:cNvSpPr>
          <p:nvPr>
            <p:ph idx="1"/>
          </p:nvPr>
        </p:nvSpPr>
        <p:spPr/>
        <p:txBody>
          <a:bodyPr/>
          <a:lstStyle/>
          <a:p>
            <a:r>
              <a:rPr lang="en-GB" dirty="0"/>
              <a:t>Among the malignant causes of GOO, </a:t>
            </a:r>
            <a:r>
              <a:rPr lang="en-GB" dirty="0">
                <a:solidFill>
                  <a:srgbClr val="FF0000"/>
                </a:solidFill>
              </a:rPr>
              <a:t>gastric cancer </a:t>
            </a:r>
            <a:r>
              <a:rPr lang="en-GB" dirty="0"/>
              <a:t>and </a:t>
            </a:r>
            <a:r>
              <a:rPr lang="en-GB" dirty="0">
                <a:solidFill>
                  <a:srgbClr val="FF0000"/>
                </a:solidFill>
              </a:rPr>
              <a:t>periampullary </a:t>
            </a:r>
            <a:r>
              <a:rPr lang="en-GB" dirty="0" err="1">
                <a:solidFill>
                  <a:srgbClr val="FF0000"/>
                </a:solidFill>
              </a:rPr>
              <a:t>tumors</a:t>
            </a:r>
            <a:r>
              <a:rPr lang="en-GB" dirty="0">
                <a:solidFill>
                  <a:srgbClr val="FF0000"/>
                </a:solidFill>
              </a:rPr>
              <a:t> </a:t>
            </a:r>
            <a:r>
              <a:rPr lang="en-GB" dirty="0"/>
              <a:t>(pancreatic adenocarcinoma, cholangiocarcinoma, cancer of the ampulla of </a:t>
            </a:r>
            <a:r>
              <a:rPr lang="en-GB" dirty="0" err="1"/>
              <a:t>Vater</a:t>
            </a:r>
            <a:r>
              <a:rPr lang="en-GB" dirty="0"/>
              <a:t>, and duodenal adenocarcinoma) predominate. </a:t>
            </a:r>
          </a:p>
          <a:p>
            <a:endParaRPr lang="en-GB" dirty="0"/>
          </a:p>
          <a:p>
            <a:r>
              <a:rPr lang="en-GB" dirty="0"/>
              <a:t>Other neoplasms have also been reported to cause GOO, including hepatocellular carcinoma, lymphoma, metastases to the duodenum or jejunum, and lymph node adenopathy</a:t>
            </a:r>
          </a:p>
        </p:txBody>
      </p:sp>
    </p:spTree>
    <p:extLst>
      <p:ext uri="{BB962C8B-B14F-4D97-AF65-F5344CB8AC3E}">
        <p14:creationId xmlns:p14="http://schemas.microsoft.com/office/powerpoint/2010/main" val="2514788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C78BB-EB21-31FD-7722-E578337B2E28}"/>
              </a:ext>
            </a:extLst>
          </p:cNvPr>
          <p:cNvSpPr>
            <a:spLocks noGrp="1"/>
          </p:cNvSpPr>
          <p:nvPr>
            <p:ph type="title"/>
          </p:nvPr>
        </p:nvSpPr>
        <p:spPr/>
        <p:txBody>
          <a:bodyPr/>
          <a:lstStyle/>
          <a:p>
            <a:r>
              <a:rPr lang="en-GB" dirty="0"/>
              <a:t>CLINICAL MANIFESTATIONS</a:t>
            </a:r>
            <a:br>
              <a:rPr lang="en-GB" dirty="0"/>
            </a:br>
            <a:endParaRPr lang="en-GB" dirty="0"/>
          </a:p>
        </p:txBody>
      </p:sp>
      <p:sp>
        <p:nvSpPr>
          <p:cNvPr id="3" name="Content Placeholder 2">
            <a:extLst>
              <a:ext uri="{FF2B5EF4-FFF2-40B4-BE49-F238E27FC236}">
                <a16:creationId xmlns:a16="http://schemas.microsoft.com/office/drawing/2014/main" id="{BD459561-6050-575F-967B-EEEAC2EDE80F}"/>
              </a:ext>
            </a:extLst>
          </p:cNvPr>
          <p:cNvSpPr>
            <a:spLocks noGrp="1"/>
          </p:cNvSpPr>
          <p:nvPr>
            <p:ph idx="1"/>
          </p:nvPr>
        </p:nvSpPr>
        <p:spPr>
          <a:xfrm>
            <a:off x="707366" y="1052423"/>
            <a:ext cx="10646434" cy="5124540"/>
          </a:xfrm>
        </p:spPr>
        <p:txBody>
          <a:bodyPr>
            <a:normAutofit/>
          </a:bodyPr>
          <a:lstStyle/>
          <a:p>
            <a:r>
              <a:rPr lang="en-GB" dirty="0"/>
              <a:t>Patients with GOO generally present with </a:t>
            </a:r>
            <a:r>
              <a:rPr lang="en-GB" dirty="0">
                <a:solidFill>
                  <a:srgbClr val="FF0000"/>
                </a:solidFill>
              </a:rPr>
              <a:t>progressive symptoms </a:t>
            </a:r>
            <a:r>
              <a:rPr lang="en-GB" dirty="0"/>
              <a:t>like </a:t>
            </a:r>
            <a:r>
              <a:rPr lang="en-GB" dirty="0">
                <a:solidFill>
                  <a:srgbClr val="FF0000"/>
                </a:solidFill>
              </a:rPr>
              <a:t>nausea, intractable vomiting, regurgitation, and pain.</a:t>
            </a:r>
          </a:p>
          <a:p>
            <a:r>
              <a:rPr lang="en-GB" dirty="0"/>
              <a:t> </a:t>
            </a:r>
            <a:r>
              <a:rPr lang="en-GB" dirty="0">
                <a:solidFill>
                  <a:srgbClr val="FF0000"/>
                </a:solidFill>
              </a:rPr>
              <a:t>Vomiting</a:t>
            </a:r>
            <a:r>
              <a:rPr lang="en-GB" dirty="0"/>
              <a:t> may initially manifest following intake of solid meals and then gradually progress to solid intolerance due to the inability of emptying of the stomach. </a:t>
            </a:r>
          </a:p>
          <a:p>
            <a:r>
              <a:rPr lang="en-GB" dirty="0">
                <a:solidFill>
                  <a:srgbClr val="FF0000"/>
                </a:solidFill>
              </a:rPr>
              <a:t>Epigastric pain</a:t>
            </a:r>
            <a:r>
              <a:rPr lang="en-GB" dirty="0"/>
              <a:t>, abdominal distention, and early satiety should be of primary concern since they can lead to </a:t>
            </a:r>
            <a:r>
              <a:rPr lang="en-GB" dirty="0">
                <a:solidFill>
                  <a:srgbClr val="FF0000"/>
                </a:solidFill>
              </a:rPr>
              <a:t>weight loss, dehydration</a:t>
            </a:r>
            <a:r>
              <a:rPr lang="en-GB" dirty="0"/>
              <a:t>, </a:t>
            </a:r>
            <a:r>
              <a:rPr lang="en-GB" dirty="0">
                <a:solidFill>
                  <a:srgbClr val="FF0000"/>
                </a:solidFill>
              </a:rPr>
              <a:t>electrolyte disturbances</a:t>
            </a:r>
            <a:r>
              <a:rPr lang="en-GB" dirty="0"/>
              <a:t>, and </a:t>
            </a:r>
            <a:r>
              <a:rPr lang="en-GB" dirty="0">
                <a:solidFill>
                  <a:srgbClr val="FF0000"/>
                </a:solidFill>
              </a:rPr>
              <a:t>hypoalbuminemia</a:t>
            </a:r>
            <a:r>
              <a:rPr lang="en-GB" dirty="0"/>
              <a:t> due to malnutrition.</a:t>
            </a:r>
          </a:p>
          <a:p>
            <a:r>
              <a:rPr lang="en-GB" dirty="0"/>
              <a:t>Overall, this combination of symptoms experienced by patients’ needs to be investigated in-depth so that they are not mistakenly attributed to the primary condition’s manifestations or complications of treatment (e.g., radiation or chemotherapy). </a:t>
            </a:r>
          </a:p>
        </p:txBody>
      </p:sp>
    </p:spTree>
    <p:extLst>
      <p:ext uri="{BB962C8B-B14F-4D97-AF65-F5344CB8AC3E}">
        <p14:creationId xmlns:p14="http://schemas.microsoft.com/office/powerpoint/2010/main" val="2968117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28DDD-5B43-7930-67D6-20E8FC142AC6}"/>
              </a:ext>
            </a:extLst>
          </p:cNvPr>
          <p:cNvSpPr>
            <a:spLocks noGrp="1"/>
          </p:cNvSpPr>
          <p:nvPr>
            <p:ph type="title"/>
          </p:nvPr>
        </p:nvSpPr>
        <p:spPr/>
        <p:txBody>
          <a:bodyPr/>
          <a:lstStyle/>
          <a:p>
            <a:r>
              <a:rPr lang="en-GB" dirty="0"/>
              <a:t>DIAGNOSIS</a:t>
            </a:r>
          </a:p>
        </p:txBody>
      </p:sp>
      <p:sp>
        <p:nvSpPr>
          <p:cNvPr id="3" name="Content Placeholder 2">
            <a:extLst>
              <a:ext uri="{FF2B5EF4-FFF2-40B4-BE49-F238E27FC236}">
                <a16:creationId xmlns:a16="http://schemas.microsoft.com/office/drawing/2014/main" id="{910E3347-9EC4-E721-3503-7DB179CC0AA6}"/>
              </a:ext>
            </a:extLst>
          </p:cNvPr>
          <p:cNvSpPr>
            <a:spLocks noGrp="1"/>
          </p:cNvSpPr>
          <p:nvPr>
            <p:ph idx="1"/>
          </p:nvPr>
        </p:nvSpPr>
        <p:spPr>
          <a:xfrm>
            <a:off x="586596" y="1400055"/>
            <a:ext cx="10560170" cy="4851220"/>
          </a:xfrm>
        </p:spPr>
        <p:txBody>
          <a:bodyPr>
            <a:noAutofit/>
          </a:bodyPr>
          <a:lstStyle/>
          <a:p>
            <a:r>
              <a:rPr lang="en-GB" sz="3200" dirty="0">
                <a:solidFill>
                  <a:srgbClr val="FF0000"/>
                </a:solidFill>
              </a:rPr>
              <a:t>Auscultation</a:t>
            </a:r>
            <a:r>
              <a:rPr lang="en-GB" sz="3200" dirty="0"/>
              <a:t> of the upper abdomen in patients suffering from GOO can reveal a characteristic </a:t>
            </a:r>
            <a:r>
              <a:rPr lang="en-GB" sz="3200" dirty="0">
                <a:solidFill>
                  <a:srgbClr val="FF0000"/>
                </a:solidFill>
              </a:rPr>
              <a:t>succussion splash </a:t>
            </a:r>
            <a:r>
              <a:rPr lang="en-GB" sz="3200" dirty="0"/>
              <a:t>due to undigested food retained in the stomach for more than 3 hours after its consumption. This sign may also be heard, even without the use of a stethoscope.</a:t>
            </a:r>
          </a:p>
          <a:p>
            <a:endParaRPr lang="en-GB" sz="3200" dirty="0"/>
          </a:p>
          <a:p>
            <a:r>
              <a:rPr lang="en-GB" sz="3200" dirty="0"/>
              <a:t> Other findings on clinical examination may include </a:t>
            </a:r>
            <a:r>
              <a:rPr lang="en-GB" sz="3200" dirty="0">
                <a:solidFill>
                  <a:srgbClr val="FF0000"/>
                </a:solidFill>
              </a:rPr>
              <a:t>cachexia</a:t>
            </a:r>
            <a:r>
              <a:rPr lang="en-GB" sz="3200" dirty="0"/>
              <a:t>, </a:t>
            </a:r>
            <a:r>
              <a:rPr lang="en-GB" sz="3200" dirty="0">
                <a:solidFill>
                  <a:srgbClr val="FF0000"/>
                </a:solidFill>
              </a:rPr>
              <a:t>volume depletion</a:t>
            </a:r>
            <a:r>
              <a:rPr lang="en-GB" sz="3200" dirty="0"/>
              <a:t>, and clinical signs suggestive of the underlying disease, for example, a </a:t>
            </a:r>
            <a:r>
              <a:rPr lang="en-GB" sz="3200" dirty="0">
                <a:solidFill>
                  <a:srgbClr val="FF0000"/>
                </a:solidFill>
              </a:rPr>
              <a:t>palpable mass or lymph nodes.</a:t>
            </a:r>
          </a:p>
        </p:txBody>
      </p:sp>
    </p:spTree>
    <p:extLst>
      <p:ext uri="{BB962C8B-B14F-4D97-AF65-F5344CB8AC3E}">
        <p14:creationId xmlns:p14="http://schemas.microsoft.com/office/powerpoint/2010/main" val="3436987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B9300-9EF1-574F-1555-98761F2EB859}"/>
              </a:ext>
            </a:extLst>
          </p:cNvPr>
          <p:cNvSpPr>
            <a:spLocks noGrp="1"/>
          </p:cNvSpPr>
          <p:nvPr>
            <p:ph type="title"/>
          </p:nvPr>
        </p:nvSpPr>
        <p:spPr/>
        <p:txBody>
          <a:bodyPr/>
          <a:lstStyle/>
          <a:p>
            <a:r>
              <a:rPr lang="en-GB" dirty="0"/>
              <a:t>DIAGNOSIS</a:t>
            </a:r>
          </a:p>
        </p:txBody>
      </p:sp>
      <p:sp>
        <p:nvSpPr>
          <p:cNvPr id="3" name="Content Placeholder 2">
            <a:extLst>
              <a:ext uri="{FF2B5EF4-FFF2-40B4-BE49-F238E27FC236}">
                <a16:creationId xmlns:a16="http://schemas.microsoft.com/office/drawing/2014/main" id="{3C131C9A-25D6-8B58-8C56-4B63E532F829}"/>
              </a:ext>
            </a:extLst>
          </p:cNvPr>
          <p:cNvSpPr>
            <a:spLocks noGrp="1"/>
          </p:cNvSpPr>
          <p:nvPr>
            <p:ph idx="1"/>
          </p:nvPr>
        </p:nvSpPr>
        <p:spPr>
          <a:xfrm>
            <a:off x="776377" y="1357223"/>
            <a:ext cx="10577423" cy="4819740"/>
          </a:xfrm>
        </p:spPr>
        <p:txBody>
          <a:bodyPr/>
          <a:lstStyle/>
          <a:p>
            <a:r>
              <a:rPr lang="en-GB" sz="3200" dirty="0"/>
              <a:t>Laboratory tests reveal abnormalities deriving from </a:t>
            </a:r>
            <a:r>
              <a:rPr lang="en-GB" sz="3200" dirty="0">
                <a:solidFill>
                  <a:srgbClr val="FF0000"/>
                </a:solidFill>
              </a:rPr>
              <a:t>insufficient oral intake and emesis </a:t>
            </a:r>
            <a:r>
              <a:rPr lang="en-GB" sz="3200" dirty="0"/>
              <a:t>like </a:t>
            </a:r>
            <a:r>
              <a:rPr lang="en-GB" sz="3200" dirty="0">
                <a:solidFill>
                  <a:srgbClr val="FF0000"/>
                </a:solidFill>
              </a:rPr>
              <a:t>hyperchloremic</a:t>
            </a:r>
            <a:r>
              <a:rPr lang="en-GB" sz="3200" dirty="0"/>
              <a:t> </a:t>
            </a:r>
            <a:r>
              <a:rPr lang="en-GB" sz="3200" dirty="0">
                <a:solidFill>
                  <a:srgbClr val="FF0000"/>
                </a:solidFill>
              </a:rPr>
              <a:t>metabolic alkalosis </a:t>
            </a:r>
            <a:r>
              <a:rPr lang="en-GB" sz="3200" dirty="0"/>
              <a:t>and </a:t>
            </a:r>
            <a:r>
              <a:rPr lang="en-GB" sz="3200" dirty="0" err="1">
                <a:solidFill>
                  <a:srgbClr val="FF0000"/>
                </a:solidFill>
              </a:rPr>
              <a:t>hypokalemia</a:t>
            </a:r>
            <a:r>
              <a:rPr lang="en-GB" sz="3200" dirty="0"/>
              <a:t>, and </a:t>
            </a:r>
            <a:r>
              <a:rPr lang="en-GB" sz="3200" dirty="0">
                <a:solidFill>
                  <a:srgbClr val="FF0000"/>
                </a:solidFill>
              </a:rPr>
              <a:t>hypoalbuminemia.</a:t>
            </a:r>
          </a:p>
          <a:p>
            <a:r>
              <a:rPr lang="en-GB" sz="3200" dirty="0"/>
              <a:t>Imaging studies can also be of value. An initial </a:t>
            </a:r>
            <a:r>
              <a:rPr lang="en-GB" sz="3200" dirty="0">
                <a:solidFill>
                  <a:srgbClr val="FF0000"/>
                </a:solidFill>
              </a:rPr>
              <a:t>abdominal X-ray </a:t>
            </a:r>
            <a:r>
              <a:rPr lang="en-GB" sz="3200" dirty="0"/>
              <a:t>can show an enlarged gastric bubble, a dilated proximal duodenum, and limited presence of air in the small bowel. Further contrast studies using barium or </a:t>
            </a:r>
            <a:r>
              <a:rPr lang="en-GB" sz="3200" dirty="0" err="1"/>
              <a:t>watersoluble</a:t>
            </a:r>
            <a:r>
              <a:rPr lang="en-GB" sz="3200" dirty="0"/>
              <a:t> contrast and computed tomography or magnetic resonance imaging are helpful to unveil the anatomic obstruction site and severity</a:t>
            </a:r>
            <a:r>
              <a:rPr lang="en-GB" dirty="0"/>
              <a:t>. </a:t>
            </a:r>
          </a:p>
        </p:txBody>
      </p:sp>
    </p:spTree>
    <p:extLst>
      <p:ext uri="{BB962C8B-B14F-4D97-AF65-F5344CB8AC3E}">
        <p14:creationId xmlns:p14="http://schemas.microsoft.com/office/powerpoint/2010/main" val="1612801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B42D9-BCB8-1FE3-DF4E-A4395C3E673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F0489B5-BADA-FCB0-9BA0-50BFA334AE05}"/>
              </a:ext>
            </a:extLst>
          </p:cNvPr>
          <p:cNvSpPr>
            <a:spLocks noGrp="1"/>
          </p:cNvSpPr>
          <p:nvPr>
            <p:ph idx="1"/>
          </p:nvPr>
        </p:nvSpPr>
        <p:spPr/>
        <p:txBody>
          <a:bodyPr/>
          <a:lstStyle/>
          <a:p>
            <a:r>
              <a:rPr lang="en-GB" dirty="0"/>
              <a:t>The </a:t>
            </a:r>
            <a:r>
              <a:rPr lang="en-GB" dirty="0">
                <a:solidFill>
                  <a:srgbClr val="FF0000"/>
                </a:solidFill>
              </a:rPr>
              <a:t>test of choice </a:t>
            </a:r>
            <a:r>
              <a:rPr lang="en-GB" dirty="0"/>
              <a:t>for the diagnosis of GOO is </a:t>
            </a:r>
            <a:r>
              <a:rPr lang="en-GB" dirty="0">
                <a:solidFill>
                  <a:srgbClr val="FF0000"/>
                </a:solidFill>
              </a:rPr>
              <a:t>upper gastrointestinal endoscopy </a:t>
            </a:r>
            <a:r>
              <a:rPr lang="en-GB" dirty="0"/>
              <a:t>which offers a direct visual assessment of the stricture and can allow tissue sampling to help for a histological differentiation between benign and malignant blockages.</a:t>
            </a:r>
          </a:p>
          <a:p>
            <a:endParaRPr lang="en-GB" dirty="0"/>
          </a:p>
          <a:p>
            <a:r>
              <a:rPr lang="en-GB" dirty="0"/>
              <a:t> Finally, in patients with a </a:t>
            </a:r>
            <a:r>
              <a:rPr lang="en-GB" dirty="0">
                <a:solidFill>
                  <a:srgbClr val="FF0000"/>
                </a:solidFill>
              </a:rPr>
              <a:t>malignant cause </a:t>
            </a:r>
            <a:r>
              <a:rPr lang="en-GB" dirty="0"/>
              <a:t>of GOO, endoscopic ultrasonography can also be a valuable tool in </a:t>
            </a:r>
            <a:r>
              <a:rPr lang="en-GB" dirty="0">
                <a:solidFill>
                  <a:srgbClr val="FF0000"/>
                </a:solidFill>
              </a:rPr>
              <a:t>tissue sampling </a:t>
            </a:r>
            <a:r>
              <a:rPr lang="en-GB" dirty="0"/>
              <a:t>using fine-needle-aspiration of otherwise inaccessible </a:t>
            </a:r>
            <a:r>
              <a:rPr lang="en-GB" dirty="0" err="1"/>
              <a:t>tumors</a:t>
            </a:r>
            <a:r>
              <a:rPr lang="en-GB" dirty="0"/>
              <a:t>, thus facilitating diagnosis, as well as locoregional staging.</a:t>
            </a:r>
          </a:p>
        </p:txBody>
      </p:sp>
    </p:spTree>
    <p:extLst>
      <p:ext uri="{BB962C8B-B14F-4D97-AF65-F5344CB8AC3E}">
        <p14:creationId xmlns:p14="http://schemas.microsoft.com/office/powerpoint/2010/main" val="2271035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3024</Words>
  <Application>Microsoft Office PowerPoint</Application>
  <PresentationFormat>Widescreen</PresentationFormat>
  <Paragraphs>125</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Gastric Outlet Obstruction: Current Status and Future Directions</vt:lpstr>
      <vt:lpstr>INTRODUCTION</vt:lpstr>
      <vt:lpstr>ETIOLOGY–EPIDEMIOLOGY</vt:lpstr>
      <vt:lpstr>Benign cause</vt:lpstr>
      <vt:lpstr>Malignant causes</vt:lpstr>
      <vt:lpstr>CLINICAL MANIFESTATIONS </vt:lpstr>
      <vt:lpstr>DIAGNOSIS</vt:lpstr>
      <vt:lpstr>DIAGNOSIS</vt:lpstr>
      <vt:lpstr>PowerPoint Presentation</vt:lpstr>
      <vt:lpstr>MANAGEMENT</vt:lpstr>
      <vt:lpstr>PowerPoint Presentation</vt:lpstr>
      <vt:lpstr>PowerPoint Presentation</vt:lpstr>
      <vt:lpstr>. Surgical gastrojejunostomy</vt:lpstr>
      <vt:lpstr>laparoscopic</vt:lpstr>
      <vt:lpstr>Self-expandable metal stents</vt:lpstr>
      <vt:lpstr>self-expandable metal stents (SEMS)</vt:lpstr>
      <vt:lpstr>PowerPoint Presentation</vt:lpstr>
      <vt:lpstr>PowerPoint Presentation</vt:lpstr>
      <vt:lpstr>PowerPoint Presentation</vt:lpstr>
      <vt:lpstr> AE of SEMS</vt:lpstr>
      <vt:lpstr>PowerPoint Presentation</vt:lpstr>
      <vt:lpstr>. Endoscopic ultrasound-guided gastroenterostomy</vt:lpstr>
      <vt:lpstr>PowerPoint Presentation</vt:lpstr>
      <vt:lpstr>LAMS</vt:lpstr>
      <vt:lpstr>PowerPoint Presentation</vt:lpstr>
      <vt:lpstr>direct EUS-GE</vt:lpstr>
      <vt:lpstr> Balloon-assisted </vt:lpstr>
      <vt:lpstr>EPASS technique</vt:lpstr>
      <vt:lpstr>PowerPoint Presentation</vt:lpstr>
      <vt:lpstr>PowerPoint Presentation</vt:lpstr>
      <vt:lpstr>PowerPoint Presentation</vt:lpstr>
      <vt:lpstr>. SGJ versus SEMS</vt:lpstr>
      <vt:lpstr>PowerPoint Presentation</vt:lpstr>
      <vt:lpstr>SGJ versus EUS-GE</vt:lpstr>
      <vt:lpstr>SEMS versus EUS-GE</vt:lpstr>
      <vt:lpstr>PowerPoint Presentation</vt:lpstr>
      <vt:lpstr>CONCLUSION AND FUTURE PROSPECTS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Gastric Outlet Obstruction: Current Status and Future Directions</dc:title>
  <dc:creator>somi bahrami</dc:creator>
  <cp:lastModifiedBy>somi bahrami</cp:lastModifiedBy>
  <cp:revision>2</cp:revision>
  <dcterms:created xsi:type="dcterms:W3CDTF">2022-12-25T14:04:07Z</dcterms:created>
  <dcterms:modified xsi:type="dcterms:W3CDTF">2022-12-26T01:49:59Z</dcterms:modified>
</cp:coreProperties>
</file>